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102"/>
  </p:notesMasterIdLst>
  <p:sldIdLst>
    <p:sldId id="256" r:id="rId3"/>
    <p:sldId id="357" r:id="rId4"/>
    <p:sldId id="279" r:id="rId5"/>
    <p:sldId id="281" r:id="rId6"/>
    <p:sldId id="282" r:id="rId7"/>
    <p:sldId id="271" r:id="rId8"/>
    <p:sldId id="260" r:id="rId9"/>
    <p:sldId id="261" r:id="rId10"/>
    <p:sldId id="268" r:id="rId11"/>
    <p:sldId id="382" r:id="rId12"/>
    <p:sldId id="383" r:id="rId13"/>
    <p:sldId id="272" r:id="rId14"/>
    <p:sldId id="497" r:id="rId15"/>
    <p:sldId id="285" r:id="rId16"/>
    <p:sldId id="262" r:id="rId17"/>
    <p:sldId id="263" r:id="rId18"/>
    <p:sldId id="269" r:id="rId19"/>
    <p:sldId id="512" r:id="rId20"/>
    <p:sldId id="360" r:id="rId21"/>
    <p:sldId id="275" r:id="rId22"/>
    <p:sldId id="491" r:id="rId23"/>
    <p:sldId id="525" r:id="rId24"/>
    <p:sldId id="501" r:id="rId25"/>
    <p:sldId id="464" r:id="rId26"/>
    <p:sldId id="524" r:id="rId27"/>
    <p:sldId id="466" r:id="rId28"/>
    <p:sldId id="467" r:id="rId29"/>
    <p:sldId id="468" r:id="rId30"/>
    <p:sldId id="492" r:id="rId31"/>
    <p:sldId id="470" r:id="rId32"/>
    <p:sldId id="471" r:id="rId33"/>
    <p:sldId id="490" r:id="rId34"/>
    <p:sldId id="515" r:id="rId35"/>
    <p:sldId id="474" r:id="rId36"/>
    <p:sldId id="475" r:id="rId37"/>
    <p:sldId id="476" r:id="rId38"/>
    <p:sldId id="477" r:id="rId39"/>
    <p:sldId id="478" r:id="rId40"/>
    <p:sldId id="504" r:id="rId41"/>
    <p:sldId id="479" r:id="rId42"/>
    <p:sldId id="480" r:id="rId43"/>
    <p:sldId id="481" r:id="rId44"/>
    <p:sldId id="516" r:id="rId45"/>
    <p:sldId id="482" r:id="rId46"/>
    <p:sldId id="517" r:id="rId47"/>
    <p:sldId id="365" r:id="rId48"/>
    <p:sldId id="518" r:id="rId49"/>
    <p:sldId id="526" r:id="rId50"/>
    <p:sldId id="502" r:id="rId51"/>
    <p:sldId id="519" r:id="rId52"/>
    <p:sldId id="447" r:id="rId53"/>
    <p:sldId id="449" r:id="rId54"/>
    <p:sldId id="450" r:id="rId55"/>
    <p:sldId id="494" r:id="rId56"/>
    <p:sldId id="451" r:id="rId57"/>
    <p:sldId id="452" r:id="rId58"/>
    <p:sldId id="453" r:id="rId59"/>
    <p:sldId id="495" r:id="rId60"/>
    <p:sldId id="496" r:id="rId61"/>
    <p:sldId id="440" r:id="rId62"/>
    <p:sldId id="457" r:id="rId63"/>
    <p:sldId id="503" r:id="rId64"/>
    <p:sldId id="460" r:id="rId65"/>
    <p:sldId id="459" r:id="rId66"/>
    <p:sldId id="444" r:id="rId67"/>
    <p:sldId id="520" r:id="rId68"/>
    <p:sldId id="445" r:id="rId69"/>
    <p:sldId id="521" r:id="rId70"/>
    <p:sldId id="273" r:id="rId71"/>
    <p:sldId id="386" r:id="rId72"/>
    <p:sldId id="387" r:id="rId73"/>
    <p:sldId id="522" r:id="rId74"/>
    <p:sldId id="409" r:id="rId75"/>
    <p:sldId id="405" r:id="rId76"/>
    <p:sldId id="413" r:id="rId77"/>
    <p:sldId id="406" r:id="rId78"/>
    <p:sldId id="390" r:id="rId79"/>
    <p:sldId id="411" r:id="rId80"/>
    <p:sldId id="412" r:id="rId81"/>
    <p:sldId id="414" r:id="rId82"/>
    <p:sldId id="417" r:id="rId83"/>
    <p:sldId id="415" r:id="rId84"/>
    <p:sldId id="418" r:id="rId85"/>
    <p:sldId id="416" r:id="rId86"/>
    <p:sldId id="396" r:id="rId87"/>
    <p:sldId id="397" r:id="rId88"/>
    <p:sldId id="398" r:id="rId89"/>
    <p:sldId id="420" r:id="rId90"/>
    <p:sldId id="513" r:id="rId91"/>
    <p:sldId id="514" r:id="rId92"/>
    <p:sldId id="400" r:id="rId93"/>
    <p:sldId id="422" r:id="rId94"/>
    <p:sldId id="423" r:id="rId95"/>
    <p:sldId id="527" r:id="rId96"/>
    <p:sldId id="529" r:id="rId97"/>
    <p:sldId id="523" r:id="rId98"/>
    <p:sldId id="384" r:id="rId99"/>
    <p:sldId id="487" r:id="rId100"/>
    <p:sldId id="498" r:id="rId10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pos="3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CC66"/>
    <a:srgbClr val="F5EA0B"/>
    <a:srgbClr val="FFFF69"/>
    <a:srgbClr val="01CB31"/>
    <a:srgbClr val="F44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38" autoAdjust="0"/>
    <p:restoredTop sz="97971" autoAdjust="0"/>
  </p:normalViewPr>
  <p:slideViewPr>
    <p:cSldViewPr>
      <p:cViewPr varScale="1">
        <p:scale>
          <a:sx n="116" d="100"/>
          <a:sy n="116" d="100"/>
        </p:scale>
        <p:origin x="1434" y="108"/>
      </p:cViewPr>
      <p:guideLst>
        <p:guide orient="horz" pos="1026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19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182961504811901E-2"/>
          <c:y val="0.63861586123508995"/>
          <c:w val="0.38571686351706169"/>
          <c:h val="0.25069179774780048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explosion val="36"/>
          <c:dPt>
            <c:idx val="0"/>
            <c:bubble3D val="0"/>
            <c:explosion val="7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explosion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Plan1!$A$2:$A$3</c:f>
              <c:strCache>
                <c:ptCount val="2"/>
                <c:pt idx="0">
                  <c:v>Homens</c:v>
                </c:pt>
                <c:pt idx="1">
                  <c:v>Mulheres</c:v>
                </c:pt>
              </c:strCache>
            </c:strRef>
          </c:cat>
          <c:val>
            <c:numRef>
              <c:f>Plan1!$B$2:$B$3</c:f>
              <c:numCache>
                <c:formatCode>#,000%</c:formatCode>
                <c:ptCount val="2"/>
                <c:pt idx="0">
                  <c:v>0.51600000000000001</c:v>
                </c:pt>
                <c:pt idx="1">
                  <c:v>0.49600000000000072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37305741469816278"/>
          <c:y val="0.51240464927090457"/>
          <c:w val="0.49222024754032145"/>
          <c:h val="0.10238750981198926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39A061-1250-4739-9967-E851802A759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6DE775F-AB3B-4185-939F-668D660E8654}">
      <dgm:prSet phldrT="[Texto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Clusters</a:t>
          </a:r>
          <a:endParaRPr lang="pt-BR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4B0FF9-62FE-4E3E-84E9-4ADE0E449A36}" type="parTrans" cxnId="{782046D8-4F4B-427F-871A-23E05287FCB7}">
      <dgm:prSet/>
      <dgm:spPr/>
      <dgm:t>
        <a:bodyPr/>
        <a:lstStyle/>
        <a:p>
          <a:endParaRPr lang="pt-BR"/>
        </a:p>
      </dgm:t>
    </dgm:pt>
    <dgm:pt modelId="{F4B63C85-D655-491C-9DDF-DF829F4BCCC5}" type="sibTrans" cxnId="{782046D8-4F4B-427F-871A-23E05287FCB7}">
      <dgm:prSet/>
      <dgm:spPr/>
      <dgm:t>
        <a:bodyPr/>
        <a:lstStyle/>
        <a:p>
          <a:endParaRPr lang="pt-BR"/>
        </a:p>
      </dgm:t>
    </dgm:pt>
    <dgm:pt modelId="{D23354A6-ABC2-485F-9C89-9941170488D6}">
      <dgm:prSet phldrT="[Texto]" phldr="1"/>
      <dgm:spPr/>
      <dgm:t>
        <a:bodyPr/>
        <a:lstStyle/>
        <a:p>
          <a:endParaRPr lang="pt-BR" dirty="0"/>
        </a:p>
      </dgm:t>
    </dgm:pt>
    <dgm:pt modelId="{0F6A6579-A960-4FCF-AAC2-173B228A110A}" type="parTrans" cxnId="{68B4EEBD-BB14-471B-8BD6-4F9DDACBF7C2}">
      <dgm:prSet/>
      <dgm:spPr/>
      <dgm:t>
        <a:bodyPr/>
        <a:lstStyle/>
        <a:p>
          <a:endParaRPr lang="pt-BR"/>
        </a:p>
      </dgm:t>
    </dgm:pt>
    <dgm:pt modelId="{3454C1F9-31B7-4F34-B68A-DC7C6BB2345D}" type="sibTrans" cxnId="{68B4EEBD-BB14-471B-8BD6-4F9DDACBF7C2}">
      <dgm:prSet/>
      <dgm:spPr/>
      <dgm:t>
        <a:bodyPr/>
        <a:lstStyle/>
        <a:p>
          <a:endParaRPr lang="pt-BR"/>
        </a:p>
      </dgm:t>
    </dgm:pt>
    <dgm:pt modelId="{B7165816-91AC-4486-86C3-CC395613FF4F}">
      <dgm:prSet phldrT="[Texto]" phldr="1"/>
      <dgm:spPr/>
      <dgm:t>
        <a:bodyPr/>
        <a:lstStyle/>
        <a:p>
          <a:endParaRPr lang="pt-BR" dirty="0"/>
        </a:p>
      </dgm:t>
    </dgm:pt>
    <dgm:pt modelId="{8834B598-0FA4-4C7E-9AFD-AD81A3360DE7}" type="parTrans" cxnId="{05D56B14-9FBE-4F8B-816B-94618CF7135D}">
      <dgm:prSet/>
      <dgm:spPr/>
      <dgm:t>
        <a:bodyPr/>
        <a:lstStyle/>
        <a:p>
          <a:endParaRPr lang="pt-BR"/>
        </a:p>
      </dgm:t>
    </dgm:pt>
    <dgm:pt modelId="{448C0F06-98CF-4B30-8D19-D725FC4D5375}" type="sibTrans" cxnId="{05D56B14-9FBE-4F8B-816B-94618CF7135D}">
      <dgm:prSet/>
      <dgm:spPr/>
      <dgm:t>
        <a:bodyPr/>
        <a:lstStyle/>
        <a:p>
          <a:endParaRPr lang="pt-BR"/>
        </a:p>
      </dgm:t>
    </dgm:pt>
    <dgm:pt modelId="{53D466BE-57E1-406C-B554-B8FCB1243292}">
      <dgm:prSet phldrT="[Texto]" phldr="1"/>
      <dgm:spPr/>
      <dgm:t>
        <a:bodyPr/>
        <a:lstStyle/>
        <a:p>
          <a:endParaRPr lang="pt-BR" dirty="0"/>
        </a:p>
      </dgm:t>
    </dgm:pt>
    <dgm:pt modelId="{66AA7509-85E0-4D57-A918-92A238D4EE43}" type="parTrans" cxnId="{9F89FB8F-827D-4DA3-9C97-A1A43812F55D}">
      <dgm:prSet/>
      <dgm:spPr/>
      <dgm:t>
        <a:bodyPr/>
        <a:lstStyle/>
        <a:p>
          <a:endParaRPr lang="pt-BR"/>
        </a:p>
      </dgm:t>
    </dgm:pt>
    <dgm:pt modelId="{5EE5D80A-F32F-4D05-B6F5-9F854E450D48}" type="sibTrans" cxnId="{9F89FB8F-827D-4DA3-9C97-A1A43812F55D}">
      <dgm:prSet/>
      <dgm:spPr/>
      <dgm:t>
        <a:bodyPr/>
        <a:lstStyle/>
        <a:p>
          <a:endParaRPr lang="pt-BR"/>
        </a:p>
      </dgm:t>
    </dgm:pt>
    <dgm:pt modelId="{AEAEFA3E-2A05-4486-A552-93CA4FC11396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b="1" dirty="0" smtClean="0"/>
            <a:t>Empresários </a:t>
          </a:r>
        </a:p>
        <a:p>
          <a:r>
            <a:rPr lang="pt-BR" b="1" dirty="0" smtClean="0"/>
            <a:t>com nível superior</a:t>
          </a:r>
          <a:endParaRPr lang="pt-BR" b="1" dirty="0"/>
        </a:p>
      </dgm:t>
    </dgm:pt>
    <dgm:pt modelId="{98720D71-9DA4-462B-BF9E-37A938421764}" type="parTrans" cxnId="{FC936398-7293-480D-84E4-EC7D268F4EC4}">
      <dgm:prSet/>
      <dgm:spPr/>
      <dgm:t>
        <a:bodyPr/>
        <a:lstStyle/>
        <a:p>
          <a:endParaRPr lang="pt-BR"/>
        </a:p>
      </dgm:t>
    </dgm:pt>
    <dgm:pt modelId="{18B0522A-B275-47D2-9448-D2A1F831BE8D}" type="sibTrans" cxnId="{FC936398-7293-480D-84E4-EC7D268F4EC4}">
      <dgm:prSet/>
      <dgm:spPr/>
      <dgm:t>
        <a:bodyPr/>
        <a:lstStyle/>
        <a:p>
          <a:endParaRPr lang="pt-BR"/>
        </a:p>
      </dgm:t>
    </dgm:pt>
    <dgm:pt modelId="{5EE432BC-4EC2-4013-8AB8-F5FB7D621B52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b="1" dirty="0" smtClean="0"/>
            <a:t>Potenciais empresários </a:t>
          </a:r>
        </a:p>
        <a:p>
          <a:r>
            <a:rPr lang="pt-BR" b="1" dirty="0" smtClean="0"/>
            <a:t>com nível superior</a:t>
          </a:r>
          <a:endParaRPr lang="pt-BR" b="1" dirty="0"/>
        </a:p>
      </dgm:t>
    </dgm:pt>
    <dgm:pt modelId="{A41CB098-B64B-4254-B464-75696E23D47A}" type="parTrans" cxnId="{48EB0496-3F22-496E-890B-32540B4D79FD}">
      <dgm:prSet/>
      <dgm:spPr/>
      <dgm:t>
        <a:bodyPr/>
        <a:lstStyle/>
        <a:p>
          <a:endParaRPr lang="pt-BR"/>
        </a:p>
      </dgm:t>
    </dgm:pt>
    <dgm:pt modelId="{E4580595-D273-4B54-B7AA-F7DB6077CF6C}" type="sibTrans" cxnId="{48EB0496-3F22-496E-890B-32540B4D79FD}">
      <dgm:prSet/>
      <dgm:spPr/>
      <dgm:t>
        <a:bodyPr/>
        <a:lstStyle/>
        <a:p>
          <a:endParaRPr lang="pt-BR"/>
        </a:p>
      </dgm:t>
    </dgm:pt>
    <dgm:pt modelId="{B420F4A6-7C56-4083-BAC6-DBF0B9EA9D71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b="1" dirty="0" smtClean="0"/>
            <a:t>Empresários </a:t>
          </a:r>
        </a:p>
        <a:p>
          <a:r>
            <a:rPr lang="pt-BR" b="1" dirty="0" smtClean="0"/>
            <a:t>com nível médio</a:t>
          </a:r>
          <a:endParaRPr lang="pt-BR" b="1" dirty="0"/>
        </a:p>
      </dgm:t>
    </dgm:pt>
    <dgm:pt modelId="{A3A511DE-408D-4A7E-ACEE-9A4BDE966B96}" type="parTrans" cxnId="{09A48577-2E9D-458D-86CC-6A65EF13D8B3}">
      <dgm:prSet/>
      <dgm:spPr/>
      <dgm:t>
        <a:bodyPr/>
        <a:lstStyle/>
        <a:p>
          <a:endParaRPr lang="pt-BR"/>
        </a:p>
      </dgm:t>
    </dgm:pt>
    <dgm:pt modelId="{21A4D452-A009-49A3-8DA1-C6F639617F2C}" type="sibTrans" cxnId="{09A48577-2E9D-458D-86CC-6A65EF13D8B3}">
      <dgm:prSet/>
      <dgm:spPr/>
      <dgm:t>
        <a:bodyPr/>
        <a:lstStyle/>
        <a:p>
          <a:endParaRPr lang="pt-BR"/>
        </a:p>
      </dgm:t>
    </dgm:pt>
    <dgm:pt modelId="{7A39BE99-6D3D-495E-9EF3-8D6544C3F1F3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b="1" dirty="0" smtClean="0"/>
            <a:t>Potenciais empresários</a:t>
          </a:r>
        </a:p>
        <a:p>
          <a:r>
            <a:rPr lang="pt-BR" b="1" dirty="0" smtClean="0"/>
            <a:t> com nível médio</a:t>
          </a:r>
          <a:endParaRPr lang="pt-BR" b="1" dirty="0"/>
        </a:p>
      </dgm:t>
    </dgm:pt>
    <dgm:pt modelId="{A3671D64-C0EF-412C-8603-FD28E2E2DB30}" type="parTrans" cxnId="{14812406-AEB5-44BD-B829-FBAD2F0C8BDA}">
      <dgm:prSet/>
      <dgm:spPr/>
      <dgm:t>
        <a:bodyPr/>
        <a:lstStyle/>
        <a:p>
          <a:endParaRPr lang="pt-BR"/>
        </a:p>
      </dgm:t>
    </dgm:pt>
    <dgm:pt modelId="{4D7987E8-E9B5-4995-BA81-5BD9576B6070}" type="sibTrans" cxnId="{14812406-AEB5-44BD-B829-FBAD2F0C8BDA}">
      <dgm:prSet/>
      <dgm:spPr/>
      <dgm:t>
        <a:bodyPr/>
        <a:lstStyle/>
        <a:p>
          <a:endParaRPr lang="pt-BR"/>
        </a:p>
      </dgm:t>
    </dgm:pt>
    <dgm:pt modelId="{E3B3784E-8BA9-46CE-91DF-BC0ECFCD77D5}" type="pres">
      <dgm:prSet presAssocID="{A539A061-1250-4739-9967-E851802A759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5C48FE0-5237-41D7-9DFE-D12F3101DA3C}" type="pres">
      <dgm:prSet presAssocID="{A539A061-1250-4739-9967-E851802A759B}" presName="matrix" presStyleCnt="0"/>
      <dgm:spPr/>
    </dgm:pt>
    <dgm:pt modelId="{610C99A8-08A6-4AF8-9F92-D7E28435A849}" type="pres">
      <dgm:prSet presAssocID="{A539A061-1250-4739-9967-E851802A759B}" presName="tile1" presStyleLbl="node1" presStyleIdx="0" presStyleCnt="4"/>
      <dgm:spPr/>
      <dgm:t>
        <a:bodyPr/>
        <a:lstStyle/>
        <a:p>
          <a:endParaRPr lang="pt-BR"/>
        </a:p>
      </dgm:t>
    </dgm:pt>
    <dgm:pt modelId="{19DEBF84-3861-4DF2-BA51-08A7D0E11F56}" type="pres">
      <dgm:prSet presAssocID="{A539A061-1250-4739-9967-E851802A759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BBE049-EF87-4E4B-9B88-85A4B3A5AF8B}" type="pres">
      <dgm:prSet presAssocID="{A539A061-1250-4739-9967-E851802A759B}" presName="tile2" presStyleLbl="node1" presStyleIdx="1" presStyleCnt="4"/>
      <dgm:spPr/>
      <dgm:t>
        <a:bodyPr/>
        <a:lstStyle/>
        <a:p>
          <a:endParaRPr lang="pt-BR"/>
        </a:p>
      </dgm:t>
    </dgm:pt>
    <dgm:pt modelId="{4622B2EB-3B7F-495C-8A97-60BE9E1F586D}" type="pres">
      <dgm:prSet presAssocID="{A539A061-1250-4739-9967-E851802A759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C266FC-38FD-4CBE-8BB9-2A403A0384DD}" type="pres">
      <dgm:prSet presAssocID="{A539A061-1250-4739-9967-E851802A759B}" presName="tile3" presStyleLbl="node1" presStyleIdx="2" presStyleCnt="4"/>
      <dgm:spPr/>
      <dgm:t>
        <a:bodyPr/>
        <a:lstStyle/>
        <a:p>
          <a:endParaRPr lang="pt-BR"/>
        </a:p>
      </dgm:t>
    </dgm:pt>
    <dgm:pt modelId="{0826DB4D-264A-4FAB-8B56-4272C0AF0B4D}" type="pres">
      <dgm:prSet presAssocID="{A539A061-1250-4739-9967-E851802A759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F00BF7-E53D-484A-99F3-ED016DF929BF}" type="pres">
      <dgm:prSet presAssocID="{A539A061-1250-4739-9967-E851802A759B}" presName="tile4" presStyleLbl="node1" presStyleIdx="3" presStyleCnt="4" custLinFactNeighborY="2767"/>
      <dgm:spPr/>
      <dgm:t>
        <a:bodyPr/>
        <a:lstStyle/>
        <a:p>
          <a:endParaRPr lang="pt-BR"/>
        </a:p>
      </dgm:t>
    </dgm:pt>
    <dgm:pt modelId="{31D9BEA5-A632-42C5-91C4-4AFFCD1BAB9E}" type="pres">
      <dgm:prSet presAssocID="{A539A061-1250-4739-9967-E851802A759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4F30BE-5D27-46E0-BAFC-FCB3A2CFF9D5}" type="pres">
      <dgm:prSet presAssocID="{A539A061-1250-4739-9967-E851802A759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</dgm:ptLst>
  <dgm:cxnLst>
    <dgm:cxn modelId="{B4FA3016-D124-41D6-832C-8F52A119947B}" type="presOf" srcId="{B420F4A6-7C56-4083-BAC6-DBF0B9EA9D71}" destId="{F3C266FC-38FD-4CBE-8BB9-2A403A0384DD}" srcOrd="0" destOrd="0" presId="urn:microsoft.com/office/officeart/2005/8/layout/matrix1"/>
    <dgm:cxn modelId="{ABEBA014-6BDC-49C9-95A9-91A9652C199E}" type="presOf" srcId="{A539A061-1250-4739-9967-E851802A759B}" destId="{E3B3784E-8BA9-46CE-91DF-BC0ECFCD77D5}" srcOrd="0" destOrd="0" presId="urn:microsoft.com/office/officeart/2005/8/layout/matrix1"/>
    <dgm:cxn modelId="{ABD550FD-E5F6-4CC6-8D2D-7C08BF281085}" type="presOf" srcId="{AEAEFA3E-2A05-4486-A552-93CA4FC11396}" destId="{19DEBF84-3861-4DF2-BA51-08A7D0E11F56}" srcOrd="1" destOrd="0" presId="urn:microsoft.com/office/officeart/2005/8/layout/matrix1"/>
    <dgm:cxn modelId="{09A48577-2E9D-458D-86CC-6A65EF13D8B3}" srcId="{C6DE775F-AB3B-4185-939F-668D660E8654}" destId="{B420F4A6-7C56-4083-BAC6-DBF0B9EA9D71}" srcOrd="2" destOrd="0" parTransId="{A3A511DE-408D-4A7E-ACEE-9A4BDE966B96}" sibTransId="{21A4D452-A009-49A3-8DA1-C6F639617F2C}"/>
    <dgm:cxn modelId="{06AF8B18-BAF3-4980-BBE9-BC184352A76E}" type="presOf" srcId="{5EE432BC-4EC2-4013-8AB8-F5FB7D621B52}" destId="{4622B2EB-3B7F-495C-8A97-60BE9E1F586D}" srcOrd="1" destOrd="0" presId="urn:microsoft.com/office/officeart/2005/8/layout/matrix1"/>
    <dgm:cxn modelId="{D8BE9DDC-61FC-4660-A9D0-E25BDDB849A2}" type="presOf" srcId="{7A39BE99-6D3D-495E-9EF3-8D6544C3F1F3}" destId="{31D9BEA5-A632-42C5-91C4-4AFFCD1BAB9E}" srcOrd="1" destOrd="0" presId="urn:microsoft.com/office/officeart/2005/8/layout/matrix1"/>
    <dgm:cxn modelId="{05D56B14-9FBE-4F8B-816B-94618CF7135D}" srcId="{A539A061-1250-4739-9967-E851802A759B}" destId="{B7165816-91AC-4486-86C3-CC395613FF4F}" srcOrd="2" destOrd="0" parTransId="{8834B598-0FA4-4C7E-9AFD-AD81A3360DE7}" sibTransId="{448C0F06-98CF-4B30-8D19-D725FC4D5375}"/>
    <dgm:cxn modelId="{29ADAB26-AD2D-4EAB-AEBB-39E93BEB345E}" type="presOf" srcId="{AEAEFA3E-2A05-4486-A552-93CA4FC11396}" destId="{610C99A8-08A6-4AF8-9F92-D7E28435A849}" srcOrd="0" destOrd="0" presId="urn:microsoft.com/office/officeart/2005/8/layout/matrix1"/>
    <dgm:cxn modelId="{782046D8-4F4B-427F-871A-23E05287FCB7}" srcId="{A539A061-1250-4739-9967-E851802A759B}" destId="{C6DE775F-AB3B-4185-939F-668D660E8654}" srcOrd="0" destOrd="0" parTransId="{324B0FF9-62FE-4E3E-84E9-4ADE0E449A36}" sibTransId="{F4B63C85-D655-491C-9DDF-DF829F4BCCC5}"/>
    <dgm:cxn modelId="{03B70F20-3294-4BDF-9359-46FD85380A48}" type="presOf" srcId="{5EE432BC-4EC2-4013-8AB8-F5FB7D621B52}" destId="{7EBBE049-EF87-4E4B-9B88-85A4B3A5AF8B}" srcOrd="0" destOrd="0" presId="urn:microsoft.com/office/officeart/2005/8/layout/matrix1"/>
    <dgm:cxn modelId="{8D7C4595-A0DC-4FAA-8CC0-2F9FD49B6FCC}" type="presOf" srcId="{B420F4A6-7C56-4083-BAC6-DBF0B9EA9D71}" destId="{0826DB4D-264A-4FAB-8B56-4272C0AF0B4D}" srcOrd="1" destOrd="0" presId="urn:microsoft.com/office/officeart/2005/8/layout/matrix1"/>
    <dgm:cxn modelId="{A2A5E78B-9F51-41C5-AC67-52FA9619B558}" type="presOf" srcId="{7A39BE99-6D3D-495E-9EF3-8D6544C3F1F3}" destId="{BEF00BF7-E53D-484A-99F3-ED016DF929BF}" srcOrd="0" destOrd="0" presId="urn:microsoft.com/office/officeart/2005/8/layout/matrix1"/>
    <dgm:cxn modelId="{68B4EEBD-BB14-471B-8BD6-4F9DDACBF7C2}" srcId="{A539A061-1250-4739-9967-E851802A759B}" destId="{D23354A6-ABC2-485F-9C89-9941170488D6}" srcOrd="1" destOrd="0" parTransId="{0F6A6579-A960-4FCF-AAC2-173B228A110A}" sibTransId="{3454C1F9-31B7-4F34-B68A-DC7C6BB2345D}"/>
    <dgm:cxn modelId="{FC936398-7293-480D-84E4-EC7D268F4EC4}" srcId="{C6DE775F-AB3B-4185-939F-668D660E8654}" destId="{AEAEFA3E-2A05-4486-A552-93CA4FC11396}" srcOrd="0" destOrd="0" parTransId="{98720D71-9DA4-462B-BF9E-37A938421764}" sibTransId="{18B0522A-B275-47D2-9448-D2A1F831BE8D}"/>
    <dgm:cxn modelId="{14812406-AEB5-44BD-B829-FBAD2F0C8BDA}" srcId="{C6DE775F-AB3B-4185-939F-668D660E8654}" destId="{7A39BE99-6D3D-495E-9EF3-8D6544C3F1F3}" srcOrd="3" destOrd="0" parTransId="{A3671D64-C0EF-412C-8603-FD28E2E2DB30}" sibTransId="{4D7987E8-E9B5-4995-BA81-5BD9576B6070}"/>
    <dgm:cxn modelId="{48EB0496-3F22-496E-890B-32540B4D79FD}" srcId="{C6DE775F-AB3B-4185-939F-668D660E8654}" destId="{5EE432BC-4EC2-4013-8AB8-F5FB7D621B52}" srcOrd="1" destOrd="0" parTransId="{A41CB098-B64B-4254-B464-75696E23D47A}" sibTransId="{E4580595-D273-4B54-B7AA-F7DB6077CF6C}"/>
    <dgm:cxn modelId="{9F89FB8F-827D-4DA3-9C97-A1A43812F55D}" srcId="{A539A061-1250-4739-9967-E851802A759B}" destId="{53D466BE-57E1-406C-B554-B8FCB1243292}" srcOrd="3" destOrd="0" parTransId="{66AA7509-85E0-4D57-A918-92A238D4EE43}" sibTransId="{5EE5D80A-F32F-4D05-B6F5-9F854E450D48}"/>
    <dgm:cxn modelId="{8D617648-7161-4526-9401-B396003BE436}" type="presOf" srcId="{C6DE775F-AB3B-4185-939F-668D660E8654}" destId="{944F30BE-5D27-46E0-BAFC-FCB3A2CFF9D5}" srcOrd="0" destOrd="0" presId="urn:microsoft.com/office/officeart/2005/8/layout/matrix1"/>
    <dgm:cxn modelId="{33C8CBC0-1F90-4A38-8A16-E2DB315D135B}" type="presParOf" srcId="{E3B3784E-8BA9-46CE-91DF-BC0ECFCD77D5}" destId="{A5C48FE0-5237-41D7-9DFE-D12F3101DA3C}" srcOrd="0" destOrd="0" presId="urn:microsoft.com/office/officeart/2005/8/layout/matrix1"/>
    <dgm:cxn modelId="{F9181DC5-45C7-40EE-87CB-B643D3D0E56A}" type="presParOf" srcId="{A5C48FE0-5237-41D7-9DFE-D12F3101DA3C}" destId="{610C99A8-08A6-4AF8-9F92-D7E28435A849}" srcOrd="0" destOrd="0" presId="urn:microsoft.com/office/officeart/2005/8/layout/matrix1"/>
    <dgm:cxn modelId="{0849D4DF-4166-4BC2-AD2B-3A90D27DAD5F}" type="presParOf" srcId="{A5C48FE0-5237-41D7-9DFE-D12F3101DA3C}" destId="{19DEBF84-3861-4DF2-BA51-08A7D0E11F56}" srcOrd="1" destOrd="0" presId="urn:microsoft.com/office/officeart/2005/8/layout/matrix1"/>
    <dgm:cxn modelId="{3D41F948-0E5F-4536-8888-BE55AB4E82F7}" type="presParOf" srcId="{A5C48FE0-5237-41D7-9DFE-D12F3101DA3C}" destId="{7EBBE049-EF87-4E4B-9B88-85A4B3A5AF8B}" srcOrd="2" destOrd="0" presId="urn:microsoft.com/office/officeart/2005/8/layout/matrix1"/>
    <dgm:cxn modelId="{BEFBFB9C-65DE-41EA-868A-C5EF38988503}" type="presParOf" srcId="{A5C48FE0-5237-41D7-9DFE-D12F3101DA3C}" destId="{4622B2EB-3B7F-495C-8A97-60BE9E1F586D}" srcOrd="3" destOrd="0" presId="urn:microsoft.com/office/officeart/2005/8/layout/matrix1"/>
    <dgm:cxn modelId="{E7DE7172-2BE4-43F8-BDA4-194673DCD3FE}" type="presParOf" srcId="{A5C48FE0-5237-41D7-9DFE-D12F3101DA3C}" destId="{F3C266FC-38FD-4CBE-8BB9-2A403A0384DD}" srcOrd="4" destOrd="0" presId="urn:microsoft.com/office/officeart/2005/8/layout/matrix1"/>
    <dgm:cxn modelId="{9D409D39-5DFA-4161-990E-105274BDDFF3}" type="presParOf" srcId="{A5C48FE0-5237-41D7-9DFE-D12F3101DA3C}" destId="{0826DB4D-264A-4FAB-8B56-4272C0AF0B4D}" srcOrd="5" destOrd="0" presId="urn:microsoft.com/office/officeart/2005/8/layout/matrix1"/>
    <dgm:cxn modelId="{64B62A0D-EC0E-4B5C-B0BE-DC89DEACCA75}" type="presParOf" srcId="{A5C48FE0-5237-41D7-9DFE-D12F3101DA3C}" destId="{BEF00BF7-E53D-484A-99F3-ED016DF929BF}" srcOrd="6" destOrd="0" presId="urn:microsoft.com/office/officeart/2005/8/layout/matrix1"/>
    <dgm:cxn modelId="{988D592E-2AF3-4928-8024-8CED0BBB750E}" type="presParOf" srcId="{A5C48FE0-5237-41D7-9DFE-D12F3101DA3C}" destId="{31D9BEA5-A632-42C5-91C4-4AFFCD1BAB9E}" srcOrd="7" destOrd="0" presId="urn:microsoft.com/office/officeart/2005/8/layout/matrix1"/>
    <dgm:cxn modelId="{808FD568-5942-470E-BE1C-BA2E1D07CA78}" type="presParOf" srcId="{E3B3784E-8BA9-46CE-91DF-BC0ECFCD77D5}" destId="{944F30BE-5D27-46E0-BAFC-FCB3A2CFF9D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695DC8-B7BA-4937-9136-A669B8D4E86C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529E334-D0E1-45B7-942E-98290F0AA5FD}">
      <dgm:prSet phldrT="[Texto]" custT="1"/>
      <dgm:spPr>
        <a:gradFill flip="none" rotWithShape="0">
          <a:gsLst>
            <a:gs pos="0">
              <a:schemeClr val="bg1">
                <a:lumMod val="65000"/>
                <a:shade val="30000"/>
                <a:satMod val="115000"/>
              </a:schemeClr>
            </a:gs>
            <a:gs pos="50000">
              <a:schemeClr val="bg1">
                <a:lumMod val="65000"/>
                <a:shade val="67500"/>
                <a:satMod val="115000"/>
              </a:schemeClr>
            </a:gs>
            <a:gs pos="100000">
              <a:schemeClr val="bg1">
                <a:lumMod val="65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pt-BR" sz="1000" dirty="0" smtClean="0"/>
            <a:t>- Solidificação da empresa</a:t>
          </a:r>
          <a:endParaRPr lang="pt-BR" sz="1000" dirty="0"/>
        </a:p>
      </dgm:t>
    </dgm:pt>
    <dgm:pt modelId="{9BDC8B3C-16AC-4420-AEB9-B8AC767EA476}" type="parTrans" cxnId="{A3A89A01-6554-4795-9E38-B9E9AD01C2D0}">
      <dgm:prSet/>
      <dgm:spPr/>
      <dgm:t>
        <a:bodyPr/>
        <a:lstStyle/>
        <a:p>
          <a:endParaRPr lang="pt-BR"/>
        </a:p>
      </dgm:t>
    </dgm:pt>
    <dgm:pt modelId="{ACBB571E-8D59-4186-A28D-7DB660768964}" type="sibTrans" cxnId="{A3A89A01-6554-4795-9E38-B9E9AD01C2D0}">
      <dgm:prSet/>
      <dgm:spPr/>
      <dgm:t>
        <a:bodyPr/>
        <a:lstStyle/>
        <a:p>
          <a:endParaRPr lang="pt-BR"/>
        </a:p>
      </dgm:t>
    </dgm:pt>
    <dgm:pt modelId="{21CDEB36-AD2A-479D-B653-E91067A5C5E2}">
      <dgm:prSet phldrT="[Texto]" custT="1"/>
      <dgm:spPr>
        <a:gradFill flip="none" rotWithShape="0">
          <a:gsLst>
            <a:gs pos="0">
              <a:schemeClr val="bg1">
                <a:lumMod val="65000"/>
                <a:shade val="30000"/>
                <a:satMod val="115000"/>
              </a:schemeClr>
            </a:gs>
            <a:gs pos="50000">
              <a:schemeClr val="bg1">
                <a:lumMod val="65000"/>
                <a:shade val="67500"/>
                <a:satMod val="115000"/>
              </a:schemeClr>
            </a:gs>
            <a:gs pos="100000">
              <a:schemeClr val="bg1">
                <a:lumMod val="65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pt-BR" sz="1000" dirty="0" smtClean="0"/>
            <a:t>- Relacionados aos aspectos intangíveis, como o sonho de empreender</a:t>
          </a:r>
          <a:endParaRPr lang="pt-BR" sz="1000" dirty="0"/>
        </a:p>
      </dgm:t>
    </dgm:pt>
    <dgm:pt modelId="{EF219781-6D02-46D3-9BE0-BDFCBF4275B6}" type="parTrans" cxnId="{74EBCEA8-C698-4B21-A4DA-80A7FD439529}">
      <dgm:prSet/>
      <dgm:spPr/>
      <dgm:t>
        <a:bodyPr/>
        <a:lstStyle/>
        <a:p>
          <a:endParaRPr lang="pt-BR"/>
        </a:p>
      </dgm:t>
    </dgm:pt>
    <dgm:pt modelId="{EF9259E3-F9B0-4DD6-9D75-C6F30A18C171}" type="sibTrans" cxnId="{74EBCEA8-C698-4B21-A4DA-80A7FD439529}">
      <dgm:prSet/>
      <dgm:spPr/>
      <dgm:t>
        <a:bodyPr/>
        <a:lstStyle/>
        <a:p>
          <a:endParaRPr lang="pt-BR"/>
        </a:p>
      </dgm:t>
    </dgm:pt>
    <dgm:pt modelId="{FBB26B0E-B579-4721-9A4A-C426999D2B75}">
      <dgm:prSet phldrT="[Texto]" custT="1"/>
      <dgm:spPr>
        <a:gradFill flip="none" rotWithShape="0">
          <a:gsLst>
            <a:gs pos="0">
              <a:schemeClr val="bg1">
                <a:lumMod val="65000"/>
                <a:shade val="30000"/>
                <a:satMod val="115000"/>
              </a:schemeClr>
            </a:gs>
            <a:gs pos="50000">
              <a:schemeClr val="bg1">
                <a:lumMod val="65000"/>
                <a:shade val="67500"/>
                <a:satMod val="115000"/>
              </a:schemeClr>
            </a:gs>
            <a:gs pos="100000">
              <a:schemeClr val="bg1">
                <a:lumMod val="65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pt-BR" sz="1000" dirty="0" smtClean="0"/>
            <a:t>- Relacionados aos processos internos da empresa</a:t>
          </a:r>
          <a:endParaRPr lang="pt-BR" sz="1000" dirty="0"/>
        </a:p>
      </dgm:t>
    </dgm:pt>
    <dgm:pt modelId="{B8E9E678-2251-4F2B-84D6-D7C0355FB3D7}" type="parTrans" cxnId="{BBD8DE5E-3E10-4353-BF21-16EF9B13B9F9}">
      <dgm:prSet/>
      <dgm:spPr/>
      <dgm:t>
        <a:bodyPr/>
        <a:lstStyle/>
        <a:p>
          <a:endParaRPr lang="pt-BR"/>
        </a:p>
      </dgm:t>
    </dgm:pt>
    <dgm:pt modelId="{EE8841B0-9C7B-4C29-BD0A-95B7A0892B47}" type="sibTrans" cxnId="{BBD8DE5E-3E10-4353-BF21-16EF9B13B9F9}">
      <dgm:prSet/>
      <dgm:spPr/>
      <dgm:t>
        <a:bodyPr/>
        <a:lstStyle/>
        <a:p>
          <a:endParaRPr lang="pt-BR"/>
        </a:p>
      </dgm:t>
    </dgm:pt>
    <dgm:pt modelId="{196A59A7-9D45-4294-8765-BD59904BF2A9}">
      <dgm:prSet phldrT="[Texto]" custT="1"/>
      <dgm:spPr>
        <a:gradFill flip="none" rotWithShape="0">
          <a:gsLst>
            <a:gs pos="0">
              <a:schemeClr val="bg1">
                <a:lumMod val="65000"/>
                <a:shade val="30000"/>
                <a:satMod val="115000"/>
              </a:schemeClr>
            </a:gs>
            <a:gs pos="50000">
              <a:schemeClr val="bg1">
                <a:lumMod val="65000"/>
                <a:shade val="67500"/>
                <a:satMod val="115000"/>
              </a:schemeClr>
            </a:gs>
            <a:gs pos="100000">
              <a:schemeClr val="bg1">
                <a:lumMod val="65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pPr algn="ctr"/>
          <a:r>
            <a:rPr lang="pt-BR" sz="1500" dirty="0" smtClean="0"/>
            <a:t>- </a:t>
          </a:r>
          <a:r>
            <a:rPr lang="pt-BR" sz="1050" dirty="0" smtClean="0"/>
            <a:t>Relacionados aos aspectos intangíveis, como fazer o que gosta</a:t>
          </a:r>
          <a:endParaRPr lang="pt-BR" sz="1500" dirty="0"/>
        </a:p>
      </dgm:t>
    </dgm:pt>
    <dgm:pt modelId="{B4233F55-81E5-43B2-AAD3-18C8AF0AB7B2}" type="parTrans" cxnId="{AC917AA5-94A3-427D-9C02-0EC7ED17B3CB}">
      <dgm:prSet/>
      <dgm:spPr/>
      <dgm:t>
        <a:bodyPr/>
        <a:lstStyle/>
        <a:p>
          <a:endParaRPr lang="pt-BR"/>
        </a:p>
      </dgm:t>
    </dgm:pt>
    <dgm:pt modelId="{4C2C0F85-8AC2-4E3B-B48D-602DA57EE1CA}" type="sibTrans" cxnId="{AC917AA5-94A3-427D-9C02-0EC7ED17B3CB}">
      <dgm:prSet/>
      <dgm:spPr/>
      <dgm:t>
        <a:bodyPr/>
        <a:lstStyle/>
        <a:p>
          <a:endParaRPr lang="pt-BR"/>
        </a:p>
      </dgm:t>
    </dgm:pt>
    <dgm:pt modelId="{A6A1668E-E0A4-469A-810A-6268B6B7A900}" type="pres">
      <dgm:prSet presAssocID="{57695DC8-B7BA-4937-9136-A669B8D4E86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555EB2A-E6EA-4BAD-9DEF-EA2286AD4406}" type="pres">
      <dgm:prSet presAssocID="{57695DC8-B7BA-4937-9136-A669B8D4E86C}" presName="axisShape" presStyleLbl="bgShp" presStyleIdx="0" presStyleCnt="1"/>
      <dgm:spPr>
        <a:solidFill>
          <a:schemeClr val="bg1">
            <a:lumMod val="50000"/>
          </a:schemeClr>
        </a:solidFill>
      </dgm:spPr>
      <dgm:t>
        <a:bodyPr/>
        <a:lstStyle/>
        <a:p>
          <a:endParaRPr lang="pt-BR"/>
        </a:p>
      </dgm:t>
    </dgm:pt>
    <dgm:pt modelId="{84C67B0F-24E3-4575-AE4C-7F6959D7B4AE}" type="pres">
      <dgm:prSet presAssocID="{57695DC8-B7BA-4937-9136-A669B8D4E86C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3503C8-F336-444C-8EB6-173B7888D63B}" type="pres">
      <dgm:prSet presAssocID="{57695DC8-B7BA-4937-9136-A669B8D4E86C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AAB2B1-8DD4-48E4-A977-D36660231BA7}" type="pres">
      <dgm:prSet presAssocID="{57695DC8-B7BA-4937-9136-A669B8D4E86C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5B04FC-D4E4-4A30-B29E-86FBE6750A70}" type="pres">
      <dgm:prSet presAssocID="{57695DC8-B7BA-4937-9136-A669B8D4E86C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BD8DE5E-3E10-4353-BF21-16EF9B13B9F9}" srcId="{57695DC8-B7BA-4937-9136-A669B8D4E86C}" destId="{FBB26B0E-B579-4721-9A4A-C426999D2B75}" srcOrd="2" destOrd="0" parTransId="{B8E9E678-2251-4F2B-84D6-D7C0355FB3D7}" sibTransId="{EE8841B0-9C7B-4C29-BD0A-95B7A0892B47}"/>
    <dgm:cxn modelId="{29D2D83F-8AF6-4CDA-ACA1-F81AE8A670B8}" type="presOf" srcId="{57695DC8-B7BA-4937-9136-A669B8D4E86C}" destId="{A6A1668E-E0A4-469A-810A-6268B6B7A900}" srcOrd="0" destOrd="0" presId="urn:microsoft.com/office/officeart/2005/8/layout/matrix2"/>
    <dgm:cxn modelId="{AC917AA5-94A3-427D-9C02-0EC7ED17B3CB}" srcId="{57695DC8-B7BA-4937-9136-A669B8D4E86C}" destId="{196A59A7-9D45-4294-8765-BD59904BF2A9}" srcOrd="3" destOrd="0" parTransId="{B4233F55-81E5-43B2-AAD3-18C8AF0AB7B2}" sibTransId="{4C2C0F85-8AC2-4E3B-B48D-602DA57EE1CA}"/>
    <dgm:cxn modelId="{18D8CCC6-E564-4251-B494-3ADD7A75D5BB}" type="presOf" srcId="{196A59A7-9D45-4294-8765-BD59904BF2A9}" destId="{8A5B04FC-D4E4-4A30-B29E-86FBE6750A70}" srcOrd="0" destOrd="0" presId="urn:microsoft.com/office/officeart/2005/8/layout/matrix2"/>
    <dgm:cxn modelId="{FBF688E4-76E7-4900-8391-7BC9EEA80CFB}" type="presOf" srcId="{FBB26B0E-B579-4721-9A4A-C426999D2B75}" destId="{78AAB2B1-8DD4-48E4-A977-D36660231BA7}" srcOrd="0" destOrd="0" presId="urn:microsoft.com/office/officeart/2005/8/layout/matrix2"/>
    <dgm:cxn modelId="{BC4A0B5A-CCE9-43B6-BFB6-F3F64A4A86A5}" type="presOf" srcId="{21CDEB36-AD2A-479D-B653-E91067A5C5E2}" destId="{F73503C8-F336-444C-8EB6-173B7888D63B}" srcOrd="0" destOrd="0" presId="urn:microsoft.com/office/officeart/2005/8/layout/matrix2"/>
    <dgm:cxn modelId="{A3A89A01-6554-4795-9E38-B9E9AD01C2D0}" srcId="{57695DC8-B7BA-4937-9136-A669B8D4E86C}" destId="{3529E334-D0E1-45B7-942E-98290F0AA5FD}" srcOrd="0" destOrd="0" parTransId="{9BDC8B3C-16AC-4420-AEB9-B8AC767EA476}" sibTransId="{ACBB571E-8D59-4186-A28D-7DB660768964}"/>
    <dgm:cxn modelId="{74EBCEA8-C698-4B21-A4DA-80A7FD439529}" srcId="{57695DC8-B7BA-4937-9136-A669B8D4E86C}" destId="{21CDEB36-AD2A-479D-B653-E91067A5C5E2}" srcOrd="1" destOrd="0" parTransId="{EF219781-6D02-46D3-9BE0-BDFCBF4275B6}" sibTransId="{EF9259E3-F9B0-4DD6-9D75-C6F30A18C171}"/>
    <dgm:cxn modelId="{8D62C831-5B3E-40D8-B057-02F1A71060BC}" type="presOf" srcId="{3529E334-D0E1-45B7-942E-98290F0AA5FD}" destId="{84C67B0F-24E3-4575-AE4C-7F6959D7B4AE}" srcOrd="0" destOrd="0" presId="urn:microsoft.com/office/officeart/2005/8/layout/matrix2"/>
    <dgm:cxn modelId="{BF1CA251-825C-43A6-A348-9FD7E9137565}" type="presParOf" srcId="{A6A1668E-E0A4-469A-810A-6268B6B7A900}" destId="{F555EB2A-E6EA-4BAD-9DEF-EA2286AD4406}" srcOrd="0" destOrd="0" presId="urn:microsoft.com/office/officeart/2005/8/layout/matrix2"/>
    <dgm:cxn modelId="{B3A43827-866B-42F5-8CAD-54F7CA706C0C}" type="presParOf" srcId="{A6A1668E-E0A4-469A-810A-6268B6B7A900}" destId="{84C67B0F-24E3-4575-AE4C-7F6959D7B4AE}" srcOrd="1" destOrd="0" presId="urn:microsoft.com/office/officeart/2005/8/layout/matrix2"/>
    <dgm:cxn modelId="{85B2D68E-00C8-4E2F-8BCB-800501803BE5}" type="presParOf" srcId="{A6A1668E-E0A4-469A-810A-6268B6B7A900}" destId="{F73503C8-F336-444C-8EB6-173B7888D63B}" srcOrd="2" destOrd="0" presId="urn:microsoft.com/office/officeart/2005/8/layout/matrix2"/>
    <dgm:cxn modelId="{08E4CE71-9508-4412-A99F-47324A370C94}" type="presParOf" srcId="{A6A1668E-E0A4-469A-810A-6268B6B7A900}" destId="{78AAB2B1-8DD4-48E4-A977-D36660231BA7}" srcOrd="3" destOrd="0" presId="urn:microsoft.com/office/officeart/2005/8/layout/matrix2"/>
    <dgm:cxn modelId="{F86EBD5B-4729-462C-A80A-475BAE057A7A}" type="presParOf" srcId="{A6A1668E-E0A4-469A-810A-6268B6B7A900}" destId="{8A5B04FC-D4E4-4A30-B29E-86FBE6750A70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695DC8-B7BA-4937-9136-A669B8D4E86C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529E334-D0E1-45B7-942E-98290F0AA5FD}">
      <dgm:prSet phldrT="[Texto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800" dirty="0" smtClean="0"/>
            <a:t>- Entendem os conceitos na teoria mas não aplica,</a:t>
          </a:r>
        </a:p>
        <a:p>
          <a:r>
            <a:rPr lang="pt-BR" sz="800" dirty="0" smtClean="0"/>
            <a:t>- Afirmam não terem tempo aplicação das ferramentas</a:t>
          </a:r>
          <a:endParaRPr lang="pt-BR" sz="800" dirty="0"/>
        </a:p>
      </dgm:t>
    </dgm:pt>
    <dgm:pt modelId="{9BDC8B3C-16AC-4420-AEB9-B8AC767EA476}" type="parTrans" cxnId="{A3A89A01-6554-4795-9E38-B9E9AD01C2D0}">
      <dgm:prSet/>
      <dgm:spPr/>
      <dgm:t>
        <a:bodyPr/>
        <a:lstStyle/>
        <a:p>
          <a:endParaRPr lang="pt-BR"/>
        </a:p>
      </dgm:t>
    </dgm:pt>
    <dgm:pt modelId="{ACBB571E-8D59-4186-A28D-7DB660768964}" type="sibTrans" cxnId="{A3A89A01-6554-4795-9E38-B9E9AD01C2D0}">
      <dgm:prSet/>
      <dgm:spPr/>
      <dgm:t>
        <a:bodyPr/>
        <a:lstStyle/>
        <a:p>
          <a:endParaRPr lang="pt-BR"/>
        </a:p>
      </dgm:t>
    </dgm:pt>
    <dgm:pt modelId="{21CDEB36-AD2A-479D-B653-E91067A5C5E2}">
      <dgm:prSet phldrT="[Texto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800" dirty="0" smtClean="0"/>
            <a:t>- Entendem que os conceitos são apropriados para empresas médias</a:t>
          </a:r>
        </a:p>
        <a:p>
          <a:endParaRPr lang="pt-BR" sz="1000" dirty="0"/>
        </a:p>
      </dgm:t>
    </dgm:pt>
    <dgm:pt modelId="{EF219781-6D02-46D3-9BE0-BDFCBF4275B6}" type="parTrans" cxnId="{74EBCEA8-C698-4B21-A4DA-80A7FD439529}">
      <dgm:prSet/>
      <dgm:spPr/>
      <dgm:t>
        <a:bodyPr/>
        <a:lstStyle/>
        <a:p>
          <a:endParaRPr lang="pt-BR"/>
        </a:p>
      </dgm:t>
    </dgm:pt>
    <dgm:pt modelId="{EF9259E3-F9B0-4DD6-9D75-C6F30A18C171}" type="sibTrans" cxnId="{74EBCEA8-C698-4B21-A4DA-80A7FD439529}">
      <dgm:prSet/>
      <dgm:spPr/>
      <dgm:t>
        <a:bodyPr/>
        <a:lstStyle/>
        <a:p>
          <a:endParaRPr lang="pt-BR"/>
        </a:p>
      </dgm:t>
    </dgm:pt>
    <dgm:pt modelId="{FBB26B0E-B579-4721-9A4A-C426999D2B75}">
      <dgm:prSet phldrT="[Texto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800" dirty="0" smtClean="0"/>
            <a:t>- Respostas mais técnicas</a:t>
          </a:r>
        </a:p>
        <a:p>
          <a:r>
            <a:rPr lang="pt-BR" sz="800" dirty="0" smtClean="0"/>
            <a:t>- Eficiência = processos</a:t>
          </a:r>
        </a:p>
        <a:p>
          <a:r>
            <a:rPr lang="pt-BR" sz="800" dirty="0" smtClean="0"/>
            <a:t>- Qualidade é mensurada a partir de tímidas técnicas de CRM</a:t>
          </a:r>
          <a:endParaRPr lang="pt-BR" sz="800" dirty="0"/>
        </a:p>
      </dgm:t>
    </dgm:pt>
    <dgm:pt modelId="{B8E9E678-2251-4F2B-84D6-D7C0355FB3D7}" type="parTrans" cxnId="{BBD8DE5E-3E10-4353-BF21-16EF9B13B9F9}">
      <dgm:prSet/>
      <dgm:spPr/>
      <dgm:t>
        <a:bodyPr/>
        <a:lstStyle/>
        <a:p>
          <a:endParaRPr lang="pt-BR"/>
        </a:p>
      </dgm:t>
    </dgm:pt>
    <dgm:pt modelId="{EE8841B0-9C7B-4C29-BD0A-95B7A0892B47}" type="sibTrans" cxnId="{BBD8DE5E-3E10-4353-BF21-16EF9B13B9F9}">
      <dgm:prSet/>
      <dgm:spPr/>
      <dgm:t>
        <a:bodyPr/>
        <a:lstStyle/>
        <a:p>
          <a:endParaRPr lang="pt-BR"/>
        </a:p>
      </dgm:t>
    </dgm:pt>
    <dgm:pt modelId="{196A59A7-9D45-4294-8765-BD59904BF2A9}">
      <dgm:prSet phldrT="[Texto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800" dirty="0" smtClean="0"/>
            <a:t>- Respostas mais simples</a:t>
          </a:r>
        </a:p>
        <a:p>
          <a:r>
            <a:rPr lang="pt-BR" sz="800" dirty="0" smtClean="0"/>
            <a:t>- Eficiência = mais trabalho</a:t>
          </a:r>
        </a:p>
        <a:p>
          <a:r>
            <a:rPr lang="pt-BR" sz="800" dirty="0" smtClean="0"/>
            <a:t>Qualidade = boca a boca e devoluções</a:t>
          </a:r>
          <a:endParaRPr lang="pt-BR" sz="800" dirty="0"/>
        </a:p>
      </dgm:t>
    </dgm:pt>
    <dgm:pt modelId="{B4233F55-81E5-43B2-AAD3-18C8AF0AB7B2}" type="parTrans" cxnId="{AC917AA5-94A3-427D-9C02-0EC7ED17B3CB}">
      <dgm:prSet/>
      <dgm:spPr/>
      <dgm:t>
        <a:bodyPr/>
        <a:lstStyle/>
        <a:p>
          <a:endParaRPr lang="pt-BR"/>
        </a:p>
      </dgm:t>
    </dgm:pt>
    <dgm:pt modelId="{4C2C0F85-8AC2-4E3B-B48D-602DA57EE1CA}" type="sibTrans" cxnId="{AC917AA5-94A3-427D-9C02-0EC7ED17B3CB}">
      <dgm:prSet/>
      <dgm:spPr/>
      <dgm:t>
        <a:bodyPr/>
        <a:lstStyle/>
        <a:p>
          <a:endParaRPr lang="pt-BR"/>
        </a:p>
      </dgm:t>
    </dgm:pt>
    <dgm:pt modelId="{A6A1668E-E0A4-469A-810A-6268B6B7A900}" type="pres">
      <dgm:prSet presAssocID="{57695DC8-B7BA-4937-9136-A669B8D4E86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555EB2A-E6EA-4BAD-9DEF-EA2286AD4406}" type="pres">
      <dgm:prSet presAssocID="{57695DC8-B7BA-4937-9136-A669B8D4E86C}" presName="axisShape" presStyleLbl="bgShp" presStyleIdx="0" presStyleCn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pt-BR"/>
        </a:p>
      </dgm:t>
    </dgm:pt>
    <dgm:pt modelId="{84C67B0F-24E3-4575-AE4C-7F6959D7B4AE}" type="pres">
      <dgm:prSet presAssocID="{57695DC8-B7BA-4937-9136-A669B8D4E86C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3503C8-F336-444C-8EB6-173B7888D63B}" type="pres">
      <dgm:prSet presAssocID="{57695DC8-B7BA-4937-9136-A669B8D4E86C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AAB2B1-8DD4-48E4-A977-D36660231BA7}" type="pres">
      <dgm:prSet presAssocID="{57695DC8-B7BA-4937-9136-A669B8D4E86C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5B04FC-D4E4-4A30-B29E-86FBE6750A70}" type="pres">
      <dgm:prSet presAssocID="{57695DC8-B7BA-4937-9136-A669B8D4E86C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087E810-1CDF-46EC-903A-E974DDB2F08D}" type="presOf" srcId="{3529E334-D0E1-45B7-942E-98290F0AA5FD}" destId="{84C67B0F-24E3-4575-AE4C-7F6959D7B4AE}" srcOrd="0" destOrd="0" presId="urn:microsoft.com/office/officeart/2005/8/layout/matrix2"/>
    <dgm:cxn modelId="{0482B33E-BDCA-4179-97E3-9985D5DD6A19}" type="presOf" srcId="{57695DC8-B7BA-4937-9136-A669B8D4E86C}" destId="{A6A1668E-E0A4-469A-810A-6268B6B7A900}" srcOrd="0" destOrd="0" presId="urn:microsoft.com/office/officeart/2005/8/layout/matrix2"/>
    <dgm:cxn modelId="{BBD8DE5E-3E10-4353-BF21-16EF9B13B9F9}" srcId="{57695DC8-B7BA-4937-9136-A669B8D4E86C}" destId="{FBB26B0E-B579-4721-9A4A-C426999D2B75}" srcOrd="2" destOrd="0" parTransId="{B8E9E678-2251-4F2B-84D6-D7C0355FB3D7}" sibTransId="{EE8841B0-9C7B-4C29-BD0A-95B7A0892B47}"/>
    <dgm:cxn modelId="{AC917AA5-94A3-427D-9C02-0EC7ED17B3CB}" srcId="{57695DC8-B7BA-4937-9136-A669B8D4E86C}" destId="{196A59A7-9D45-4294-8765-BD59904BF2A9}" srcOrd="3" destOrd="0" parTransId="{B4233F55-81E5-43B2-AAD3-18C8AF0AB7B2}" sibTransId="{4C2C0F85-8AC2-4E3B-B48D-602DA57EE1CA}"/>
    <dgm:cxn modelId="{54D63F89-7261-4953-A08C-45F52FA768C5}" type="presOf" srcId="{FBB26B0E-B579-4721-9A4A-C426999D2B75}" destId="{78AAB2B1-8DD4-48E4-A977-D36660231BA7}" srcOrd="0" destOrd="0" presId="urn:microsoft.com/office/officeart/2005/8/layout/matrix2"/>
    <dgm:cxn modelId="{EB455304-C32D-4922-B865-7D5B9CC354EC}" type="presOf" srcId="{196A59A7-9D45-4294-8765-BD59904BF2A9}" destId="{8A5B04FC-D4E4-4A30-B29E-86FBE6750A70}" srcOrd="0" destOrd="0" presId="urn:microsoft.com/office/officeart/2005/8/layout/matrix2"/>
    <dgm:cxn modelId="{4115B5C2-7D1B-408D-87E6-FA50E2C2AD90}" type="presOf" srcId="{21CDEB36-AD2A-479D-B653-E91067A5C5E2}" destId="{F73503C8-F336-444C-8EB6-173B7888D63B}" srcOrd="0" destOrd="0" presId="urn:microsoft.com/office/officeart/2005/8/layout/matrix2"/>
    <dgm:cxn modelId="{A3A89A01-6554-4795-9E38-B9E9AD01C2D0}" srcId="{57695DC8-B7BA-4937-9136-A669B8D4E86C}" destId="{3529E334-D0E1-45B7-942E-98290F0AA5FD}" srcOrd="0" destOrd="0" parTransId="{9BDC8B3C-16AC-4420-AEB9-B8AC767EA476}" sibTransId="{ACBB571E-8D59-4186-A28D-7DB660768964}"/>
    <dgm:cxn modelId="{74EBCEA8-C698-4B21-A4DA-80A7FD439529}" srcId="{57695DC8-B7BA-4937-9136-A669B8D4E86C}" destId="{21CDEB36-AD2A-479D-B653-E91067A5C5E2}" srcOrd="1" destOrd="0" parTransId="{EF219781-6D02-46D3-9BE0-BDFCBF4275B6}" sibTransId="{EF9259E3-F9B0-4DD6-9D75-C6F30A18C171}"/>
    <dgm:cxn modelId="{97EC2934-3E65-49DC-AC87-3ADA6A301189}" type="presParOf" srcId="{A6A1668E-E0A4-469A-810A-6268B6B7A900}" destId="{F555EB2A-E6EA-4BAD-9DEF-EA2286AD4406}" srcOrd="0" destOrd="0" presId="urn:microsoft.com/office/officeart/2005/8/layout/matrix2"/>
    <dgm:cxn modelId="{DA2508F5-6E88-4024-BFC8-7B83813AAE9E}" type="presParOf" srcId="{A6A1668E-E0A4-469A-810A-6268B6B7A900}" destId="{84C67B0F-24E3-4575-AE4C-7F6959D7B4AE}" srcOrd="1" destOrd="0" presId="urn:microsoft.com/office/officeart/2005/8/layout/matrix2"/>
    <dgm:cxn modelId="{DEFFC6D8-3E22-4EAE-B95E-69074F4A9D5F}" type="presParOf" srcId="{A6A1668E-E0A4-469A-810A-6268B6B7A900}" destId="{F73503C8-F336-444C-8EB6-173B7888D63B}" srcOrd="2" destOrd="0" presId="urn:microsoft.com/office/officeart/2005/8/layout/matrix2"/>
    <dgm:cxn modelId="{ED037897-9A2D-4302-AA71-4F2185305227}" type="presParOf" srcId="{A6A1668E-E0A4-469A-810A-6268B6B7A900}" destId="{78AAB2B1-8DD4-48E4-A977-D36660231BA7}" srcOrd="3" destOrd="0" presId="urn:microsoft.com/office/officeart/2005/8/layout/matrix2"/>
    <dgm:cxn modelId="{A06F0B37-DA09-4437-831C-4C182A02619E}" type="presParOf" srcId="{A6A1668E-E0A4-469A-810A-6268B6B7A900}" destId="{8A5B04FC-D4E4-4A30-B29E-86FBE6750A70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695DC8-B7BA-4937-9136-A669B8D4E86C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529E334-D0E1-45B7-942E-98290F0AA5FD}">
      <dgm:prSet phldrT="[Texto]" custT="1"/>
      <dgm:spPr>
        <a:gradFill flip="none" rotWithShape="0">
          <a:gsLst>
            <a:gs pos="0">
              <a:schemeClr val="bg1">
                <a:lumMod val="65000"/>
                <a:shade val="30000"/>
                <a:satMod val="115000"/>
              </a:schemeClr>
            </a:gs>
            <a:gs pos="50000">
              <a:schemeClr val="bg1">
                <a:lumMod val="65000"/>
                <a:shade val="67500"/>
                <a:satMod val="115000"/>
              </a:schemeClr>
            </a:gs>
            <a:gs pos="100000">
              <a:schemeClr val="bg1">
                <a:lumMod val="65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pt-BR" sz="1000" dirty="0" smtClean="0"/>
            <a:t>- Mais cautelosos com parcerias;</a:t>
          </a:r>
        </a:p>
        <a:p>
          <a:r>
            <a:rPr lang="pt-BR" sz="1000" dirty="0" smtClean="0"/>
            <a:t>- Maior experiência;</a:t>
          </a:r>
        </a:p>
        <a:p>
          <a:r>
            <a:rPr lang="pt-BR" sz="1000" dirty="0" smtClean="0"/>
            <a:t>- Melhor conhecimento de forma geral.</a:t>
          </a:r>
          <a:endParaRPr lang="pt-BR" sz="1000" dirty="0"/>
        </a:p>
      </dgm:t>
    </dgm:pt>
    <dgm:pt modelId="{9BDC8B3C-16AC-4420-AEB9-B8AC767EA476}" type="parTrans" cxnId="{A3A89A01-6554-4795-9E38-B9E9AD01C2D0}">
      <dgm:prSet/>
      <dgm:spPr/>
      <dgm:t>
        <a:bodyPr/>
        <a:lstStyle/>
        <a:p>
          <a:endParaRPr lang="pt-BR"/>
        </a:p>
      </dgm:t>
    </dgm:pt>
    <dgm:pt modelId="{ACBB571E-8D59-4186-A28D-7DB660768964}" type="sibTrans" cxnId="{A3A89A01-6554-4795-9E38-B9E9AD01C2D0}">
      <dgm:prSet/>
      <dgm:spPr/>
      <dgm:t>
        <a:bodyPr/>
        <a:lstStyle/>
        <a:p>
          <a:endParaRPr lang="pt-BR"/>
        </a:p>
      </dgm:t>
    </dgm:pt>
    <dgm:pt modelId="{21CDEB36-AD2A-479D-B653-E91067A5C5E2}">
      <dgm:prSet phldrT="[Texto]" custT="1"/>
      <dgm:spPr>
        <a:gradFill flip="none" rotWithShape="0">
          <a:gsLst>
            <a:gs pos="0">
              <a:schemeClr val="bg1">
                <a:lumMod val="65000"/>
                <a:shade val="30000"/>
                <a:satMod val="115000"/>
              </a:schemeClr>
            </a:gs>
            <a:gs pos="50000">
              <a:schemeClr val="bg1">
                <a:lumMod val="65000"/>
                <a:shade val="67500"/>
                <a:satMod val="115000"/>
              </a:schemeClr>
            </a:gs>
            <a:gs pos="100000">
              <a:schemeClr val="bg1">
                <a:lumMod val="65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pt-BR" sz="1000" dirty="0" smtClean="0"/>
            <a:t>- Não identificam pontos negativos;</a:t>
          </a:r>
        </a:p>
        <a:p>
          <a:r>
            <a:rPr lang="pt-BR" sz="1000" dirty="0" smtClean="0"/>
            <a:t>- Possuem baixíssimo conhecimento;</a:t>
          </a:r>
        </a:p>
        <a:p>
          <a:r>
            <a:rPr lang="pt-BR" sz="1000" dirty="0" smtClean="0"/>
            <a:t>- Maior interesse em virtude de não enxergar pontos negativos.</a:t>
          </a:r>
          <a:endParaRPr lang="pt-BR" sz="1000" dirty="0"/>
        </a:p>
      </dgm:t>
    </dgm:pt>
    <dgm:pt modelId="{EF219781-6D02-46D3-9BE0-BDFCBF4275B6}" type="parTrans" cxnId="{74EBCEA8-C698-4B21-A4DA-80A7FD439529}">
      <dgm:prSet/>
      <dgm:spPr/>
      <dgm:t>
        <a:bodyPr/>
        <a:lstStyle/>
        <a:p>
          <a:endParaRPr lang="pt-BR"/>
        </a:p>
      </dgm:t>
    </dgm:pt>
    <dgm:pt modelId="{EF9259E3-F9B0-4DD6-9D75-C6F30A18C171}" type="sibTrans" cxnId="{74EBCEA8-C698-4B21-A4DA-80A7FD439529}">
      <dgm:prSet/>
      <dgm:spPr/>
      <dgm:t>
        <a:bodyPr/>
        <a:lstStyle/>
        <a:p>
          <a:endParaRPr lang="pt-BR"/>
        </a:p>
      </dgm:t>
    </dgm:pt>
    <dgm:pt modelId="{FBB26B0E-B579-4721-9A4A-C426999D2B75}">
      <dgm:prSet phldrT="[Texto]" custT="1"/>
      <dgm:spPr>
        <a:gradFill flip="none" rotWithShape="0">
          <a:gsLst>
            <a:gs pos="0">
              <a:schemeClr val="bg1">
                <a:lumMod val="65000"/>
                <a:shade val="30000"/>
                <a:satMod val="115000"/>
              </a:schemeClr>
            </a:gs>
            <a:gs pos="50000">
              <a:schemeClr val="bg1">
                <a:lumMod val="65000"/>
                <a:shade val="67500"/>
                <a:satMod val="115000"/>
              </a:schemeClr>
            </a:gs>
            <a:gs pos="100000">
              <a:schemeClr val="bg1">
                <a:lumMod val="65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pt-BR" sz="1000" dirty="0" smtClean="0"/>
            <a:t>- Sem diferenças significativas;</a:t>
          </a:r>
        </a:p>
        <a:p>
          <a:r>
            <a:rPr lang="pt-BR" sz="1000" dirty="0" smtClean="0"/>
            <a:t>- Melhor conhecimento sobre economia de escala.</a:t>
          </a:r>
          <a:endParaRPr lang="pt-BR" sz="1000" dirty="0"/>
        </a:p>
      </dgm:t>
    </dgm:pt>
    <dgm:pt modelId="{B8E9E678-2251-4F2B-84D6-D7C0355FB3D7}" type="parTrans" cxnId="{BBD8DE5E-3E10-4353-BF21-16EF9B13B9F9}">
      <dgm:prSet/>
      <dgm:spPr/>
      <dgm:t>
        <a:bodyPr/>
        <a:lstStyle/>
        <a:p>
          <a:endParaRPr lang="pt-BR"/>
        </a:p>
      </dgm:t>
    </dgm:pt>
    <dgm:pt modelId="{EE8841B0-9C7B-4C29-BD0A-95B7A0892B47}" type="sibTrans" cxnId="{BBD8DE5E-3E10-4353-BF21-16EF9B13B9F9}">
      <dgm:prSet/>
      <dgm:spPr/>
      <dgm:t>
        <a:bodyPr/>
        <a:lstStyle/>
        <a:p>
          <a:endParaRPr lang="pt-BR"/>
        </a:p>
      </dgm:t>
    </dgm:pt>
    <dgm:pt modelId="{196A59A7-9D45-4294-8765-BD59904BF2A9}">
      <dgm:prSet phldrT="[Texto]" custT="1"/>
      <dgm:spPr>
        <a:gradFill flip="none" rotWithShape="0">
          <a:gsLst>
            <a:gs pos="0">
              <a:schemeClr val="bg1">
                <a:lumMod val="65000"/>
                <a:shade val="30000"/>
                <a:satMod val="115000"/>
              </a:schemeClr>
            </a:gs>
            <a:gs pos="50000">
              <a:schemeClr val="bg1">
                <a:lumMod val="65000"/>
                <a:shade val="67500"/>
                <a:satMod val="115000"/>
              </a:schemeClr>
            </a:gs>
            <a:gs pos="100000">
              <a:schemeClr val="bg1">
                <a:lumMod val="65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pt-BR" sz="1000" dirty="0" smtClean="0"/>
            <a:t>- Sem diferenças significativas;</a:t>
          </a:r>
        </a:p>
        <a:p>
          <a:r>
            <a:rPr lang="pt-BR" sz="1000" dirty="0" smtClean="0"/>
            <a:t>- Menor conhecimento;</a:t>
          </a:r>
        </a:p>
        <a:p>
          <a:r>
            <a:rPr lang="pt-BR" sz="1000" dirty="0" smtClean="0"/>
            <a:t>- Desconhecem formas de parceria.</a:t>
          </a:r>
          <a:endParaRPr lang="pt-BR" sz="1000" dirty="0"/>
        </a:p>
      </dgm:t>
    </dgm:pt>
    <dgm:pt modelId="{B4233F55-81E5-43B2-AAD3-18C8AF0AB7B2}" type="parTrans" cxnId="{AC917AA5-94A3-427D-9C02-0EC7ED17B3CB}">
      <dgm:prSet/>
      <dgm:spPr/>
      <dgm:t>
        <a:bodyPr/>
        <a:lstStyle/>
        <a:p>
          <a:endParaRPr lang="pt-BR"/>
        </a:p>
      </dgm:t>
    </dgm:pt>
    <dgm:pt modelId="{4C2C0F85-8AC2-4E3B-B48D-602DA57EE1CA}" type="sibTrans" cxnId="{AC917AA5-94A3-427D-9C02-0EC7ED17B3CB}">
      <dgm:prSet/>
      <dgm:spPr/>
      <dgm:t>
        <a:bodyPr/>
        <a:lstStyle/>
        <a:p>
          <a:endParaRPr lang="pt-BR"/>
        </a:p>
      </dgm:t>
    </dgm:pt>
    <dgm:pt modelId="{A6A1668E-E0A4-469A-810A-6268B6B7A900}" type="pres">
      <dgm:prSet presAssocID="{57695DC8-B7BA-4937-9136-A669B8D4E86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555EB2A-E6EA-4BAD-9DEF-EA2286AD4406}" type="pres">
      <dgm:prSet presAssocID="{57695DC8-B7BA-4937-9136-A669B8D4E86C}" presName="axisShape" presStyleLbl="bgShp" presStyleIdx="0" presStyleCnt="1"/>
      <dgm:spPr>
        <a:solidFill>
          <a:schemeClr val="bg1">
            <a:lumMod val="50000"/>
          </a:schemeClr>
        </a:solidFill>
      </dgm:spPr>
      <dgm:t>
        <a:bodyPr/>
        <a:lstStyle/>
        <a:p>
          <a:endParaRPr lang="pt-BR"/>
        </a:p>
      </dgm:t>
    </dgm:pt>
    <dgm:pt modelId="{84C67B0F-24E3-4575-AE4C-7F6959D7B4AE}" type="pres">
      <dgm:prSet presAssocID="{57695DC8-B7BA-4937-9136-A669B8D4E86C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3503C8-F336-444C-8EB6-173B7888D63B}" type="pres">
      <dgm:prSet presAssocID="{57695DC8-B7BA-4937-9136-A669B8D4E86C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AAB2B1-8DD4-48E4-A977-D36660231BA7}" type="pres">
      <dgm:prSet presAssocID="{57695DC8-B7BA-4937-9136-A669B8D4E86C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5B04FC-D4E4-4A30-B29E-86FBE6750A70}" type="pres">
      <dgm:prSet presAssocID="{57695DC8-B7BA-4937-9136-A669B8D4E86C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958AC3E-C12F-411E-B789-0EC3A28A9E4D}" type="presOf" srcId="{3529E334-D0E1-45B7-942E-98290F0AA5FD}" destId="{84C67B0F-24E3-4575-AE4C-7F6959D7B4AE}" srcOrd="0" destOrd="0" presId="urn:microsoft.com/office/officeart/2005/8/layout/matrix2"/>
    <dgm:cxn modelId="{EBAAF410-92F6-4830-95A9-950770391C5C}" type="presOf" srcId="{57695DC8-B7BA-4937-9136-A669B8D4E86C}" destId="{A6A1668E-E0A4-469A-810A-6268B6B7A900}" srcOrd="0" destOrd="0" presId="urn:microsoft.com/office/officeart/2005/8/layout/matrix2"/>
    <dgm:cxn modelId="{BBD8DE5E-3E10-4353-BF21-16EF9B13B9F9}" srcId="{57695DC8-B7BA-4937-9136-A669B8D4E86C}" destId="{FBB26B0E-B579-4721-9A4A-C426999D2B75}" srcOrd="2" destOrd="0" parTransId="{B8E9E678-2251-4F2B-84D6-D7C0355FB3D7}" sibTransId="{EE8841B0-9C7B-4C29-BD0A-95B7A0892B47}"/>
    <dgm:cxn modelId="{AC917AA5-94A3-427D-9C02-0EC7ED17B3CB}" srcId="{57695DC8-B7BA-4937-9136-A669B8D4E86C}" destId="{196A59A7-9D45-4294-8765-BD59904BF2A9}" srcOrd="3" destOrd="0" parTransId="{B4233F55-81E5-43B2-AAD3-18C8AF0AB7B2}" sibTransId="{4C2C0F85-8AC2-4E3B-B48D-602DA57EE1CA}"/>
    <dgm:cxn modelId="{3F258EDD-93CF-4D09-A1E4-9A2FEA7CCAAE}" type="presOf" srcId="{196A59A7-9D45-4294-8765-BD59904BF2A9}" destId="{8A5B04FC-D4E4-4A30-B29E-86FBE6750A70}" srcOrd="0" destOrd="0" presId="urn:microsoft.com/office/officeart/2005/8/layout/matrix2"/>
    <dgm:cxn modelId="{A3A89A01-6554-4795-9E38-B9E9AD01C2D0}" srcId="{57695DC8-B7BA-4937-9136-A669B8D4E86C}" destId="{3529E334-D0E1-45B7-942E-98290F0AA5FD}" srcOrd="0" destOrd="0" parTransId="{9BDC8B3C-16AC-4420-AEB9-B8AC767EA476}" sibTransId="{ACBB571E-8D59-4186-A28D-7DB660768964}"/>
    <dgm:cxn modelId="{74EBCEA8-C698-4B21-A4DA-80A7FD439529}" srcId="{57695DC8-B7BA-4937-9136-A669B8D4E86C}" destId="{21CDEB36-AD2A-479D-B653-E91067A5C5E2}" srcOrd="1" destOrd="0" parTransId="{EF219781-6D02-46D3-9BE0-BDFCBF4275B6}" sibTransId="{EF9259E3-F9B0-4DD6-9D75-C6F30A18C171}"/>
    <dgm:cxn modelId="{9A50EC45-67A2-46BC-B2C8-CA02D08E2481}" type="presOf" srcId="{FBB26B0E-B579-4721-9A4A-C426999D2B75}" destId="{78AAB2B1-8DD4-48E4-A977-D36660231BA7}" srcOrd="0" destOrd="0" presId="urn:microsoft.com/office/officeart/2005/8/layout/matrix2"/>
    <dgm:cxn modelId="{7D47FED5-AB7D-4109-9123-5090358646FA}" type="presOf" srcId="{21CDEB36-AD2A-479D-B653-E91067A5C5E2}" destId="{F73503C8-F336-444C-8EB6-173B7888D63B}" srcOrd="0" destOrd="0" presId="urn:microsoft.com/office/officeart/2005/8/layout/matrix2"/>
    <dgm:cxn modelId="{AC6EA779-8094-4F26-B268-FC4C79600CA4}" type="presParOf" srcId="{A6A1668E-E0A4-469A-810A-6268B6B7A900}" destId="{F555EB2A-E6EA-4BAD-9DEF-EA2286AD4406}" srcOrd="0" destOrd="0" presId="urn:microsoft.com/office/officeart/2005/8/layout/matrix2"/>
    <dgm:cxn modelId="{D88C3586-159F-4B77-9F09-F9A61A1F76DE}" type="presParOf" srcId="{A6A1668E-E0A4-469A-810A-6268B6B7A900}" destId="{84C67B0F-24E3-4575-AE4C-7F6959D7B4AE}" srcOrd="1" destOrd="0" presId="urn:microsoft.com/office/officeart/2005/8/layout/matrix2"/>
    <dgm:cxn modelId="{772EF58A-8DDF-41AE-8E80-B4AC97E8CF9A}" type="presParOf" srcId="{A6A1668E-E0A4-469A-810A-6268B6B7A900}" destId="{F73503C8-F336-444C-8EB6-173B7888D63B}" srcOrd="2" destOrd="0" presId="urn:microsoft.com/office/officeart/2005/8/layout/matrix2"/>
    <dgm:cxn modelId="{37084AB9-1A8D-40E3-BEF1-FE67BCCFF759}" type="presParOf" srcId="{A6A1668E-E0A4-469A-810A-6268B6B7A900}" destId="{78AAB2B1-8DD4-48E4-A977-D36660231BA7}" srcOrd="3" destOrd="0" presId="urn:microsoft.com/office/officeart/2005/8/layout/matrix2"/>
    <dgm:cxn modelId="{ADC9F833-653B-49FD-8D51-A7D28F0AA728}" type="presParOf" srcId="{A6A1668E-E0A4-469A-810A-6268B6B7A900}" destId="{8A5B04FC-D4E4-4A30-B29E-86FBE6750A70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695DC8-B7BA-4937-9136-A669B8D4E86C}" type="doc">
      <dgm:prSet loTypeId="urn:microsoft.com/office/officeart/2005/8/layout/matrix2" loCatId="matrix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3529E334-D0E1-45B7-942E-98290F0AA5FD}">
      <dgm:prSet phldrT="[Texto]"/>
      <dgm:spPr/>
      <dgm:t>
        <a:bodyPr/>
        <a:lstStyle/>
        <a:p>
          <a:r>
            <a:rPr lang="pt-BR" dirty="0" smtClean="0"/>
            <a:t>Existem atividades mais importantes no dia a dia;</a:t>
          </a:r>
          <a:endParaRPr lang="pt-BR" dirty="0"/>
        </a:p>
      </dgm:t>
    </dgm:pt>
    <dgm:pt modelId="{9BDC8B3C-16AC-4420-AEB9-B8AC767EA476}" type="parTrans" cxnId="{A3A89A01-6554-4795-9E38-B9E9AD01C2D0}">
      <dgm:prSet/>
      <dgm:spPr/>
      <dgm:t>
        <a:bodyPr/>
        <a:lstStyle/>
        <a:p>
          <a:endParaRPr lang="pt-BR"/>
        </a:p>
      </dgm:t>
    </dgm:pt>
    <dgm:pt modelId="{ACBB571E-8D59-4186-A28D-7DB660768964}" type="sibTrans" cxnId="{A3A89A01-6554-4795-9E38-B9E9AD01C2D0}">
      <dgm:prSet/>
      <dgm:spPr/>
      <dgm:t>
        <a:bodyPr/>
        <a:lstStyle/>
        <a:p>
          <a:endParaRPr lang="pt-BR"/>
        </a:p>
      </dgm:t>
    </dgm:pt>
    <dgm:pt modelId="{21CDEB36-AD2A-479D-B653-E91067A5C5E2}">
      <dgm:prSet phldrT="[Texto]"/>
      <dgm:spPr/>
      <dgm:t>
        <a:bodyPr/>
        <a:lstStyle/>
        <a:p>
          <a:r>
            <a:rPr lang="pt-BR" dirty="0" smtClean="0"/>
            <a:t>Indicado para empresas grandes;</a:t>
          </a:r>
          <a:endParaRPr lang="pt-BR" dirty="0"/>
        </a:p>
      </dgm:t>
    </dgm:pt>
    <dgm:pt modelId="{EF219781-6D02-46D3-9BE0-BDFCBF4275B6}" type="parTrans" cxnId="{74EBCEA8-C698-4B21-A4DA-80A7FD439529}">
      <dgm:prSet/>
      <dgm:spPr/>
      <dgm:t>
        <a:bodyPr/>
        <a:lstStyle/>
        <a:p>
          <a:endParaRPr lang="pt-BR"/>
        </a:p>
      </dgm:t>
    </dgm:pt>
    <dgm:pt modelId="{EF9259E3-F9B0-4DD6-9D75-C6F30A18C171}" type="sibTrans" cxnId="{74EBCEA8-C698-4B21-A4DA-80A7FD439529}">
      <dgm:prSet/>
      <dgm:spPr/>
      <dgm:t>
        <a:bodyPr/>
        <a:lstStyle/>
        <a:p>
          <a:endParaRPr lang="pt-BR"/>
        </a:p>
      </dgm:t>
    </dgm:pt>
    <dgm:pt modelId="{FBB26B0E-B579-4721-9A4A-C426999D2B75}">
      <dgm:prSet phldrT="[Texto]"/>
      <dgm:spPr/>
      <dgm:t>
        <a:bodyPr/>
        <a:lstStyle/>
        <a:p>
          <a:r>
            <a:rPr lang="pt-BR" dirty="0" smtClean="0"/>
            <a:t>- Sustentabilidade pode ser investimento de longo prazo;</a:t>
          </a:r>
        </a:p>
        <a:p>
          <a:r>
            <a:rPr lang="pt-BR" dirty="0" smtClean="0"/>
            <a:t>- Melhor entendimento sobre Sustentabilidade Social;</a:t>
          </a:r>
          <a:endParaRPr lang="pt-BR" dirty="0"/>
        </a:p>
      </dgm:t>
    </dgm:pt>
    <dgm:pt modelId="{B8E9E678-2251-4F2B-84D6-D7C0355FB3D7}" type="parTrans" cxnId="{BBD8DE5E-3E10-4353-BF21-16EF9B13B9F9}">
      <dgm:prSet/>
      <dgm:spPr/>
      <dgm:t>
        <a:bodyPr/>
        <a:lstStyle/>
        <a:p>
          <a:endParaRPr lang="pt-BR"/>
        </a:p>
      </dgm:t>
    </dgm:pt>
    <dgm:pt modelId="{EE8841B0-9C7B-4C29-BD0A-95B7A0892B47}" type="sibTrans" cxnId="{BBD8DE5E-3E10-4353-BF21-16EF9B13B9F9}">
      <dgm:prSet/>
      <dgm:spPr/>
      <dgm:t>
        <a:bodyPr/>
        <a:lstStyle/>
        <a:p>
          <a:endParaRPr lang="pt-BR"/>
        </a:p>
      </dgm:t>
    </dgm:pt>
    <dgm:pt modelId="{196A59A7-9D45-4294-8765-BD59904BF2A9}">
      <dgm:prSet phldrT="[Texto]"/>
      <dgm:spPr/>
      <dgm:t>
        <a:bodyPr/>
        <a:lstStyle/>
        <a:p>
          <a:r>
            <a:rPr lang="pt-BR" dirty="0" smtClean="0"/>
            <a:t>- Desconhecem Sustentabilidade Social;</a:t>
          </a:r>
        </a:p>
        <a:p>
          <a:r>
            <a:rPr lang="pt-BR" dirty="0" smtClean="0"/>
            <a:t>- Sustentabilidade Econômica = Não falir;</a:t>
          </a:r>
          <a:endParaRPr lang="pt-BR" dirty="0"/>
        </a:p>
      </dgm:t>
    </dgm:pt>
    <dgm:pt modelId="{B4233F55-81E5-43B2-AAD3-18C8AF0AB7B2}" type="parTrans" cxnId="{AC917AA5-94A3-427D-9C02-0EC7ED17B3CB}">
      <dgm:prSet/>
      <dgm:spPr/>
      <dgm:t>
        <a:bodyPr/>
        <a:lstStyle/>
        <a:p>
          <a:endParaRPr lang="pt-BR"/>
        </a:p>
      </dgm:t>
    </dgm:pt>
    <dgm:pt modelId="{4C2C0F85-8AC2-4E3B-B48D-602DA57EE1CA}" type="sibTrans" cxnId="{AC917AA5-94A3-427D-9C02-0EC7ED17B3CB}">
      <dgm:prSet/>
      <dgm:spPr/>
      <dgm:t>
        <a:bodyPr/>
        <a:lstStyle/>
        <a:p>
          <a:endParaRPr lang="pt-BR"/>
        </a:p>
      </dgm:t>
    </dgm:pt>
    <dgm:pt modelId="{A6A1668E-E0A4-469A-810A-6268B6B7A900}" type="pres">
      <dgm:prSet presAssocID="{57695DC8-B7BA-4937-9136-A669B8D4E86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555EB2A-E6EA-4BAD-9DEF-EA2286AD4406}" type="pres">
      <dgm:prSet presAssocID="{57695DC8-B7BA-4937-9136-A669B8D4E86C}" presName="axisShape" presStyleLbl="bgShp" presStyleIdx="0" presStyleCnt="1"/>
      <dgm:spPr/>
      <dgm:t>
        <a:bodyPr/>
        <a:lstStyle/>
        <a:p>
          <a:endParaRPr lang="pt-BR"/>
        </a:p>
      </dgm:t>
    </dgm:pt>
    <dgm:pt modelId="{84C67B0F-24E3-4575-AE4C-7F6959D7B4AE}" type="pres">
      <dgm:prSet presAssocID="{57695DC8-B7BA-4937-9136-A669B8D4E86C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3503C8-F336-444C-8EB6-173B7888D63B}" type="pres">
      <dgm:prSet presAssocID="{57695DC8-B7BA-4937-9136-A669B8D4E86C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AAB2B1-8DD4-48E4-A977-D36660231BA7}" type="pres">
      <dgm:prSet presAssocID="{57695DC8-B7BA-4937-9136-A669B8D4E86C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5B04FC-D4E4-4A30-B29E-86FBE6750A70}" type="pres">
      <dgm:prSet presAssocID="{57695DC8-B7BA-4937-9136-A669B8D4E86C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CC56F8A-91E9-4EE2-84D9-01D1F8D41D92}" type="presOf" srcId="{196A59A7-9D45-4294-8765-BD59904BF2A9}" destId="{8A5B04FC-D4E4-4A30-B29E-86FBE6750A70}" srcOrd="0" destOrd="0" presId="urn:microsoft.com/office/officeart/2005/8/layout/matrix2"/>
    <dgm:cxn modelId="{BBD8DE5E-3E10-4353-BF21-16EF9B13B9F9}" srcId="{57695DC8-B7BA-4937-9136-A669B8D4E86C}" destId="{FBB26B0E-B579-4721-9A4A-C426999D2B75}" srcOrd="2" destOrd="0" parTransId="{B8E9E678-2251-4F2B-84D6-D7C0355FB3D7}" sibTransId="{EE8841B0-9C7B-4C29-BD0A-95B7A0892B47}"/>
    <dgm:cxn modelId="{F457E2E3-510C-4222-BC3B-6AEBDB606227}" type="presOf" srcId="{3529E334-D0E1-45B7-942E-98290F0AA5FD}" destId="{84C67B0F-24E3-4575-AE4C-7F6959D7B4AE}" srcOrd="0" destOrd="0" presId="urn:microsoft.com/office/officeart/2005/8/layout/matrix2"/>
    <dgm:cxn modelId="{AC917AA5-94A3-427D-9C02-0EC7ED17B3CB}" srcId="{57695DC8-B7BA-4937-9136-A669B8D4E86C}" destId="{196A59A7-9D45-4294-8765-BD59904BF2A9}" srcOrd="3" destOrd="0" parTransId="{B4233F55-81E5-43B2-AAD3-18C8AF0AB7B2}" sibTransId="{4C2C0F85-8AC2-4E3B-B48D-602DA57EE1CA}"/>
    <dgm:cxn modelId="{37239140-624B-4A72-AEA4-2463DBB6FD79}" type="presOf" srcId="{21CDEB36-AD2A-479D-B653-E91067A5C5E2}" destId="{F73503C8-F336-444C-8EB6-173B7888D63B}" srcOrd="0" destOrd="0" presId="urn:microsoft.com/office/officeart/2005/8/layout/matrix2"/>
    <dgm:cxn modelId="{3CC6503E-E655-49FA-88F0-62737F79CAF1}" type="presOf" srcId="{FBB26B0E-B579-4721-9A4A-C426999D2B75}" destId="{78AAB2B1-8DD4-48E4-A977-D36660231BA7}" srcOrd="0" destOrd="0" presId="urn:microsoft.com/office/officeart/2005/8/layout/matrix2"/>
    <dgm:cxn modelId="{11D57323-8DB7-434E-B93A-D47E76EFB7BA}" type="presOf" srcId="{57695DC8-B7BA-4937-9136-A669B8D4E86C}" destId="{A6A1668E-E0A4-469A-810A-6268B6B7A900}" srcOrd="0" destOrd="0" presId="urn:microsoft.com/office/officeart/2005/8/layout/matrix2"/>
    <dgm:cxn modelId="{A3A89A01-6554-4795-9E38-B9E9AD01C2D0}" srcId="{57695DC8-B7BA-4937-9136-A669B8D4E86C}" destId="{3529E334-D0E1-45B7-942E-98290F0AA5FD}" srcOrd="0" destOrd="0" parTransId="{9BDC8B3C-16AC-4420-AEB9-B8AC767EA476}" sibTransId="{ACBB571E-8D59-4186-A28D-7DB660768964}"/>
    <dgm:cxn modelId="{74EBCEA8-C698-4B21-A4DA-80A7FD439529}" srcId="{57695DC8-B7BA-4937-9136-A669B8D4E86C}" destId="{21CDEB36-AD2A-479D-B653-E91067A5C5E2}" srcOrd="1" destOrd="0" parTransId="{EF219781-6D02-46D3-9BE0-BDFCBF4275B6}" sibTransId="{EF9259E3-F9B0-4DD6-9D75-C6F30A18C171}"/>
    <dgm:cxn modelId="{A717CB78-FFC2-423F-88C7-30FE910DB780}" type="presParOf" srcId="{A6A1668E-E0A4-469A-810A-6268B6B7A900}" destId="{F555EB2A-E6EA-4BAD-9DEF-EA2286AD4406}" srcOrd="0" destOrd="0" presId="urn:microsoft.com/office/officeart/2005/8/layout/matrix2"/>
    <dgm:cxn modelId="{923E1377-389B-4C36-A2BF-A6C012A3C07D}" type="presParOf" srcId="{A6A1668E-E0A4-469A-810A-6268B6B7A900}" destId="{84C67B0F-24E3-4575-AE4C-7F6959D7B4AE}" srcOrd="1" destOrd="0" presId="urn:microsoft.com/office/officeart/2005/8/layout/matrix2"/>
    <dgm:cxn modelId="{8A93B78B-B045-40B8-8920-33DD5C06C04B}" type="presParOf" srcId="{A6A1668E-E0A4-469A-810A-6268B6B7A900}" destId="{F73503C8-F336-444C-8EB6-173B7888D63B}" srcOrd="2" destOrd="0" presId="urn:microsoft.com/office/officeart/2005/8/layout/matrix2"/>
    <dgm:cxn modelId="{EB2C0250-916A-4D32-B401-929112D34575}" type="presParOf" srcId="{A6A1668E-E0A4-469A-810A-6268B6B7A900}" destId="{78AAB2B1-8DD4-48E4-A977-D36660231BA7}" srcOrd="3" destOrd="0" presId="urn:microsoft.com/office/officeart/2005/8/layout/matrix2"/>
    <dgm:cxn modelId="{B0AD5BE7-8A2E-4105-B86E-FC3A113FB55A}" type="presParOf" srcId="{A6A1668E-E0A4-469A-810A-6268B6B7A900}" destId="{8A5B04FC-D4E4-4A30-B29E-86FBE6750A70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5EB2A-E6EA-4BAD-9DEF-EA2286AD4406}">
      <dsp:nvSpPr>
        <dsp:cNvPr id="0" name=""/>
        <dsp:cNvSpPr/>
      </dsp:nvSpPr>
      <dsp:spPr>
        <a:xfrm>
          <a:off x="1182709" y="0"/>
          <a:ext cx="4492628" cy="449262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67B0F-24E3-4575-AE4C-7F6959D7B4AE}">
      <dsp:nvSpPr>
        <dsp:cNvPr id="0" name=""/>
        <dsp:cNvSpPr/>
      </dsp:nvSpPr>
      <dsp:spPr>
        <a:xfrm>
          <a:off x="1474730" y="292020"/>
          <a:ext cx="1797051" cy="1797051"/>
        </a:xfrm>
        <a:prstGeom prst="roundRect">
          <a:avLst/>
        </a:prstGeom>
        <a:gradFill flip="none" rotWithShape="0">
          <a:gsLst>
            <a:gs pos="0">
              <a:schemeClr val="bg1">
                <a:lumMod val="65000"/>
                <a:shade val="30000"/>
                <a:satMod val="115000"/>
              </a:schemeClr>
            </a:gs>
            <a:gs pos="50000">
              <a:schemeClr val="bg1">
                <a:lumMod val="65000"/>
                <a:shade val="67500"/>
                <a:satMod val="115000"/>
              </a:schemeClr>
            </a:gs>
            <a:gs pos="100000">
              <a:schemeClr val="bg1">
                <a:lumMod val="65000"/>
                <a:shade val="100000"/>
                <a:satMod val="115000"/>
              </a:scheme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- Solidificação da empresa</a:t>
          </a:r>
          <a:endParaRPr lang="pt-BR" sz="1000" kern="1200" dirty="0"/>
        </a:p>
      </dsp:txBody>
      <dsp:txXfrm>
        <a:off x="1562455" y="379745"/>
        <a:ext cx="1621601" cy="1621601"/>
      </dsp:txXfrm>
    </dsp:sp>
    <dsp:sp modelId="{F73503C8-F336-444C-8EB6-173B7888D63B}">
      <dsp:nvSpPr>
        <dsp:cNvPr id="0" name=""/>
        <dsp:cNvSpPr/>
      </dsp:nvSpPr>
      <dsp:spPr>
        <a:xfrm>
          <a:off x="3586265" y="292020"/>
          <a:ext cx="1797051" cy="1797051"/>
        </a:xfrm>
        <a:prstGeom prst="roundRect">
          <a:avLst/>
        </a:prstGeom>
        <a:gradFill flip="none" rotWithShape="0">
          <a:gsLst>
            <a:gs pos="0">
              <a:schemeClr val="bg1">
                <a:lumMod val="65000"/>
                <a:shade val="30000"/>
                <a:satMod val="115000"/>
              </a:schemeClr>
            </a:gs>
            <a:gs pos="50000">
              <a:schemeClr val="bg1">
                <a:lumMod val="65000"/>
                <a:shade val="67500"/>
                <a:satMod val="115000"/>
              </a:schemeClr>
            </a:gs>
            <a:gs pos="100000">
              <a:schemeClr val="bg1">
                <a:lumMod val="65000"/>
                <a:shade val="100000"/>
                <a:satMod val="115000"/>
              </a:scheme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- Relacionados aos aspectos intangíveis, como o sonho de empreender</a:t>
          </a:r>
          <a:endParaRPr lang="pt-BR" sz="1000" kern="1200" dirty="0"/>
        </a:p>
      </dsp:txBody>
      <dsp:txXfrm>
        <a:off x="3673990" y="379745"/>
        <a:ext cx="1621601" cy="1621601"/>
      </dsp:txXfrm>
    </dsp:sp>
    <dsp:sp modelId="{78AAB2B1-8DD4-48E4-A977-D36660231BA7}">
      <dsp:nvSpPr>
        <dsp:cNvPr id="0" name=""/>
        <dsp:cNvSpPr/>
      </dsp:nvSpPr>
      <dsp:spPr>
        <a:xfrm>
          <a:off x="1474730" y="2403555"/>
          <a:ext cx="1797051" cy="1797051"/>
        </a:xfrm>
        <a:prstGeom prst="roundRect">
          <a:avLst/>
        </a:prstGeom>
        <a:gradFill flip="none" rotWithShape="0">
          <a:gsLst>
            <a:gs pos="0">
              <a:schemeClr val="bg1">
                <a:lumMod val="65000"/>
                <a:shade val="30000"/>
                <a:satMod val="115000"/>
              </a:schemeClr>
            </a:gs>
            <a:gs pos="50000">
              <a:schemeClr val="bg1">
                <a:lumMod val="65000"/>
                <a:shade val="67500"/>
                <a:satMod val="115000"/>
              </a:schemeClr>
            </a:gs>
            <a:gs pos="100000">
              <a:schemeClr val="bg1">
                <a:lumMod val="65000"/>
                <a:shade val="100000"/>
                <a:satMod val="115000"/>
              </a:scheme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- Relacionados aos processos internos da empresa</a:t>
          </a:r>
          <a:endParaRPr lang="pt-BR" sz="1000" kern="1200" dirty="0"/>
        </a:p>
      </dsp:txBody>
      <dsp:txXfrm>
        <a:off x="1562455" y="2491280"/>
        <a:ext cx="1621601" cy="1621601"/>
      </dsp:txXfrm>
    </dsp:sp>
    <dsp:sp modelId="{8A5B04FC-D4E4-4A30-B29E-86FBE6750A70}">
      <dsp:nvSpPr>
        <dsp:cNvPr id="0" name=""/>
        <dsp:cNvSpPr/>
      </dsp:nvSpPr>
      <dsp:spPr>
        <a:xfrm>
          <a:off x="3586265" y="2403555"/>
          <a:ext cx="1797051" cy="1797051"/>
        </a:xfrm>
        <a:prstGeom prst="roundRect">
          <a:avLst/>
        </a:prstGeom>
        <a:gradFill flip="none" rotWithShape="0">
          <a:gsLst>
            <a:gs pos="0">
              <a:schemeClr val="bg1">
                <a:lumMod val="65000"/>
                <a:shade val="30000"/>
                <a:satMod val="115000"/>
              </a:schemeClr>
            </a:gs>
            <a:gs pos="50000">
              <a:schemeClr val="bg1">
                <a:lumMod val="65000"/>
                <a:shade val="67500"/>
                <a:satMod val="115000"/>
              </a:schemeClr>
            </a:gs>
            <a:gs pos="100000">
              <a:schemeClr val="bg1">
                <a:lumMod val="65000"/>
                <a:shade val="100000"/>
                <a:satMod val="115000"/>
              </a:scheme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- </a:t>
          </a:r>
          <a:r>
            <a:rPr lang="pt-BR" sz="1050" kern="1200" dirty="0" smtClean="0"/>
            <a:t>Relacionados aos aspectos intangíveis, como fazer o que gosta</a:t>
          </a:r>
          <a:endParaRPr lang="pt-BR" sz="1500" kern="1200" dirty="0"/>
        </a:p>
      </dsp:txBody>
      <dsp:txXfrm>
        <a:off x="3673990" y="2491280"/>
        <a:ext cx="1621601" cy="16216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5EB2A-E6EA-4BAD-9DEF-EA2286AD4406}">
      <dsp:nvSpPr>
        <dsp:cNvPr id="0" name=""/>
        <dsp:cNvSpPr/>
      </dsp:nvSpPr>
      <dsp:spPr>
        <a:xfrm>
          <a:off x="1227614" y="0"/>
          <a:ext cx="3891279" cy="389127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67B0F-24E3-4575-AE4C-7F6959D7B4AE}">
      <dsp:nvSpPr>
        <dsp:cNvPr id="0" name=""/>
        <dsp:cNvSpPr/>
      </dsp:nvSpPr>
      <dsp:spPr>
        <a:xfrm>
          <a:off x="1480547" y="252933"/>
          <a:ext cx="1556511" cy="1556511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 smtClean="0"/>
            <a:t>- Entendem os conceitos na teoria mas não aplica,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 smtClean="0"/>
            <a:t>- Afirmam não terem tempo aplicação das ferramentas</a:t>
          </a:r>
          <a:endParaRPr lang="pt-BR" sz="800" kern="1200" dirty="0"/>
        </a:p>
      </dsp:txBody>
      <dsp:txXfrm>
        <a:off x="1556530" y="328916"/>
        <a:ext cx="1404545" cy="1404545"/>
      </dsp:txXfrm>
    </dsp:sp>
    <dsp:sp modelId="{F73503C8-F336-444C-8EB6-173B7888D63B}">
      <dsp:nvSpPr>
        <dsp:cNvPr id="0" name=""/>
        <dsp:cNvSpPr/>
      </dsp:nvSpPr>
      <dsp:spPr>
        <a:xfrm>
          <a:off x="3309448" y="252933"/>
          <a:ext cx="1556511" cy="1556511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 smtClean="0"/>
            <a:t>- Entendem que os conceitos são apropriados para empresas médias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kern="1200" dirty="0"/>
        </a:p>
      </dsp:txBody>
      <dsp:txXfrm>
        <a:off x="3385431" y="328916"/>
        <a:ext cx="1404545" cy="1404545"/>
      </dsp:txXfrm>
    </dsp:sp>
    <dsp:sp modelId="{78AAB2B1-8DD4-48E4-A977-D36660231BA7}">
      <dsp:nvSpPr>
        <dsp:cNvPr id="0" name=""/>
        <dsp:cNvSpPr/>
      </dsp:nvSpPr>
      <dsp:spPr>
        <a:xfrm>
          <a:off x="1480547" y="2081834"/>
          <a:ext cx="1556511" cy="1556511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 smtClean="0"/>
            <a:t>- Respostas mais técnicas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 smtClean="0"/>
            <a:t>- Eficiência = processos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 smtClean="0"/>
            <a:t>- Qualidade é mensurada a partir de tímidas técnicas de CRM</a:t>
          </a:r>
          <a:endParaRPr lang="pt-BR" sz="800" kern="1200" dirty="0"/>
        </a:p>
      </dsp:txBody>
      <dsp:txXfrm>
        <a:off x="1556530" y="2157817"/>
        <a:ext cx="1404545" cy="1404545"/>
      </dsp:txXfrm>
    </dsp:sp>
    <dsp:sp modelId="{8A5B04FC-D4E4-4A30-B29E-86FBE6750A70}">
      <dsp:nvSpPr>
        <dsp:cNvPr id="0" name=""/>
        <dsp:cNvSpPr/>
      </dsp:nvSpPr>
      <dsp:spPr>
        <a:xfrm>
          <a:off x="3309448" y="2081834"/>
          <a:ext cx="1556511" cy="1556511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 smtClean="0"/>
            <a:t>- Respostas mais simples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 smtClean="0"/>
            <a:t>- Eficiência = mais trabalho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 smtClean="0"/>
            <a:t>Qualidade = boca a boca e devoluções</a:t>
          </a:r>
          <a:endParaRPr lang="pt-BR" sz="800" kern="1200" dirty="0"/>
        </a:p>
      </dsp:txBody>
      <dsp:txXfrm>
        <a:off x="3385431" y="2157817"/>
        <a:ext cx="1404545" cy="14045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C61DA-F117-4DBF-9C76-7C0869441D73}" type="datetimeFigureOut">
              <a:rPr lang="pt-BR" smtClean="0"/>
              <a:pPr/>
              <a:t>28/04/2016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0C718-0890-4AED-844C-02672DB5604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5487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0C718-0890-4AED-844C-02672DB56049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8948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0C718-0890-4AED-844C-02672DB56049}" type="slidenum">
              <a:rPr lang="pt-BR" smtClean="0"/>
              <a:pPr/>
              <a:t>77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600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0C718-0890-4AED-844C-02672DB56049}" type="slidenum">
              <a:rPr lang="pt-BR" smtClean="0"/>
              <a:pPr/>
              <a:t>78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600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0C718-0890-4AED-844C-02672DB56049}" type="slidenum">
              <a:rPr lang="pt-BR" smtClean="0"/>
              <a:pPr/>
              <a:t>79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600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0C718-0890-4AED-844C-02672DB56049}" type="slidenum">
              <a:rPr lang="pt-BR" smtClean="0"/>
              <a:pPr/>
              <a:t>80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600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0C718-0890-4AED-844C-02672DB56049}" type="slidenum">
              <a:rPr lang="pt-BR" smtClean="0"/>
              <a:pPr/>
              <a:t>81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600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0C718-0890-4AED-844C-02672DB56049}" type="slidenum">
              <a:rPr lang="pt-BR" smtClean="0"/>
              <a:pPr/>
              <a:t>82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600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0C718-0890-4AED-844C-02672DB56049}" type="slidenum">
              <a:rPr lang="pt-BR" smtClean="0"/>
              <a:pPr/>
              <a:t>83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600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0C718-0890-4AED-844C-02672DB56049}" type="slidenum">
              <a:rPr lang="pt-BR" smtClean="0"/>
              <a:pPr/>
              <a:t>84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600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0C718-0890-4AED-844C-02672DB56049}" type="slidenum">
              <a:rPr lang="pt-BR" smtClean="0"/>
              <a:pPr/>
              <a:t>88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600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0C718-0890-4AED-844C-02672DB56049}" type="slidenum">
              <a:rPr lang="pt-BR" smtClean="0"/>
              <a:pPr/>
              <a:t>89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600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0C718-0890-4AED-844C-02672DB56049}" type="slidenum">
              <a:rPr lang="pt-BR" smtClean="0"/>
              <a:pPr/>
              <a:t>40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600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0C718-0890-4AED-844C-02672DB56049}" type="slidenum">
              <a:rPr lang="pt-BR" smtClean="0"/>
              <a:pPr/>
              <a:t>90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6003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0C718-0890-4AED-844C-02672DB56049}" type="slidenum">
              <a:rPr lang="pt-BR" smtClean="0"/>
              <a:pPr/>
              <a:t>92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6003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0C718-0890-4AED-844C-02672DB56049}" type="slidenum">
              <a:rPr lang="pt-BR" smtClean="0"/>
              <a:pPr/>
              <a:t>96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600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0C718-0890-4AED-844C-02672DB56049}" type="slidenum">
              <a:rPr lang="pt-BR" smtClean="0"/>
              <a:pPr/>
              <a:t>70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600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0C718-0890-4AED-844C-02672DB56049}" type="slidenum">
              <a:rPr lang="pt-BR" smtClean="0"/>
              <a:pPr/>
              <a:t>71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600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0C718-0890-4AED-844C-02672DB56049}" type="slidenum">
              <a:rPr lang="pt-BR" smtClean="0"/>
              <a:pPr/>
              <a:t>72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600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0C718-0890-4AED-844C-02672DB56049}" type="slidenum">
              <a:rPr lang="pt-BR" smtClean="0"/>
              <a:pPr/>
              <a:t>73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600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0C718-0890-4AED-844C-02672DB56049}" type="slidenum">
              <a:rPr lang="pt-BR" smtClean="0"/>
              <a:pPr/>
              <a:t>74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600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0C718-0890-4AED-844C-02672DB56049}" type="slidenum">
              <a:rPr lang="pt-BR" smtClean="0"/>
              <a:pPr/>
              <a:t>75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600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0C718-0890-4AED-844C-02672DB56049}" type="slidenum">
              <a:rPr lang="pt-BR" smtClean="0"/>
              <a:pPr/>
              <a:t>76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60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017439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314A94C8-227F-40E5-9F84-83FD78255E0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236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</p:sldLayoutIdLst>
  <p:transition spd="slow">
    <p:fade/>
  </p:transition>
  <p:hf hdr="0" ftr="0" dt="0"/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sebrae%20logo&amp;source=images&amp;cd=&amp;cad=rja&amp;docid=IsPfknTOunYy6M&amp;tbnid=D_jwQ_nTmEKfKM:&amp;ved=0CAUQjRw&amp;url=http://www.guiamidianews.com.br/noticias/www.sebrae.com.br/&amp;ei=HTQSUsWPAsnc4AOr5YHABQ&amp;psig=AFQjCNH297Ot21UajfCs_rrec9fCrulR5A&amp;ust=137701108416320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7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7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7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" Target="slide97.xml"/><Relationship Id="rId7" Type="http://schemas.openxmlformats.org/officeDocument/2006/relationships/diagramColors" Target="../diagrams/colors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97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9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9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9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" Target="slide9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9.png"/><Relationship Id="rId4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9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9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97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9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0.png"/><Relationship Id="rId4" Type="http://schemas.openxmlformats.org/officeDocument/2006/relationships/image" Target="../media/image6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8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59.jpe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29.png"/><Relationship Id="rId4" Type="http://schemas.openxmlformats.org/officeDocument/2006/relationships/slide" Target="slide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9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9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6.jpeg"/><Relationship Id="rId5" Type="http://schemas.openxmlformats.org/officeDocument/2006/relationships/image" Target="../media/image30.png"/><Relationship Id="rId10" Type="http://schemas.openxmlformats.org/officeDocument/2006/relationships/image" Target="../media/image52.png"/><Relationship Id="rId4" Type="http://schemas.openxmlformats.org/officeDocument/2006/relationships/slide" Target="slide2.xml"/><Relationship Id="rId9" Type="http://schemas.openxmlformats.org/officeDocument/2006/relationships/image" Target="../media/image6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0.png"/><Relationship Id="rId4" Type="http://schemas.openxmlformats.org/officeDocument/2006/relationships/slide" Target="slide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9.jpe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1.png"/><Relationship Id="rId10" Type="http://schemas.openxmlformats.org/officeDocument/2006/relationships/image" Target="../media/image6.jpeg"/><Relationship Id="rId4" Type="http://schemas.openxmlformats.org/officeDocument/2006/relationships/slide" Target="slide2.xml"/><Relationship Id="rId9" Type="http://schemas.openxmlformats.org/officeDocument/2006/relationships/image" Target="../media/image6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29.png"/><Relationship Id="rId4" Type="http://schemas.openxmlformats.org/officeDocument/2006/relationships/slide" Target="slide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59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30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slide" Target="slide97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9.png"/><Relationship Id="rId4" Type="http://schemas.openxmlformats.org/officeDocument/2006/relationships/slide" Target="slide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9.png"/><Relationship Id="rId4" Type="http://schemas.openxmlformats.org/officeDocument/2006/relationships/slide" Target="slide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59.jpe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30.png"/><Relationship Id="rId4" Type="http://schemas.openxmlformats.org/officeDocument/2006/relationships/slide" Target="slide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0.png"/><Relationship Id="rId4" Type="http://schemas.openxmlformats.org/officeDocument/2006/relationships/slide" Target="slide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68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0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" Target="slide9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9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slide" Target="slide2.xml"/><Relationship Id="rId7" Type="http://schemas.openxmlformats.org/officeDocument/2006/relationships/diagramColors" Target="../diagrams/colors5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6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69.png"/><Relationship Id="rId4" Type="http://schemas.openxmlformats.org/officeDocument/2006/relationships/slide" Target="slide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9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9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70.jpe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6.jpeg"/><Relationship Id="rId7" Type="http://schemas.openxmlformats.org/officeDocument/2006/relationships/image" Target="../media/image7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5805264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t-BR" altLang="ko-K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Revalidação</a:t>
            </a:r>
            <a:r>
              <a:rPr kumimoji="0" lang="en-US" altLang="ko-K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kumimoji="0" lang="pt-BR" altLang="ko-K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Temas</a:t>
            </a:r>
            <a:r>
              <a:rPr kumimoji="0" lang="en-US" altLang="ko-K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endParaRPr kumimoji="0" lang="en-US" altLang="ko-K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0" y="505843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Resultado dos Grupos de Discussão</a:t>
            </a:r>
          </a:p>
        </p:txBody>
      </p:sp>
      <p:pic>
        <p:nvPicPr>
          <p:cNvPr id="10" name="Picture 2" descr="http://www.guiamidianews.com.br/noticias/www.sebrae.com.br/sebrae-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33" b="93997" l="0" r="100000">
                        <a14:foregroundMark x1="21308" y1="47867" x2="21308" y2="47867"/>
                        <a14:foregroundMark x1="11077" y1="36019" x2="11077" y2="36019"/>
                        <a14:foregroundMark x1="53000" y1="49289" x2="53000" y2="49289"/>
                        <a14:foregroundMark x1="70000" y1="51343" x2="70000" y2="51343"/>
                        <a14:foregroundMark x1="87308" y1="51975" x2="87308" y2="51975"/>
                        <a14:foregroundMark x1="61538" y1="23539" x2="61538" y2="23539"/>
                        <a14:foregroundMark x1="60769" y1="3791" x2="60769" y2="3791"/>
                        <a14:foregroundMark x1="49692" y1="81517" x2="49692" y2="81517"/>
                        <a14:foregroundMark x1="49846" y1="93997" x2="49846" y2="93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8439" y="116632"/>
            <a:ext cx="1252627" cy="60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9"/>
          <p:cNvSpPr txBox="1"/>
          <p:nvPr/>
        </p:nvSpPr>
        <p:spPr>
          <a:xfrm>
            <a:off x="4432" y="6381328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Abril - 2016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Users\AgoraCriacao10\Desktop\Horizontal\Logo-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553" b="25930"/>
          <a:stretch>
            <a:fillRect/>
          </a:stretch>
        </p:blipFill>
        <p:spPr bwMode="auto">
          <a:xfrm>
            <a:off x="0" y="122328"/>
            <a:ext cx="1979712" cy="609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7363" y="5353797"/>
            <a:ext cx="1689133" cy="141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Agora20\Downloads\Cloud 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524328" cy="3441750"/>
          </a:xfrm>
          <a:prstGeom prst="rect">
            <a:avLst/>
          </a:prstGeom>
          <a:noFill/>
        </p:spPr>
      </p:pic>
      <p:sp>
        <p:nvSpPr>
          <p:cNvPr id="13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0" y="1124744"/>
            <a:ext cx="2520280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Empresários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" name="Imagem 29" descr="Icon-business-briefcase-yellow-with-clipboard-pen--050714ED7B12A70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787499"/>
            <a:ext cx="1346042" cy="841276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14" name="Retângulo 13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5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1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Perfil dos Grupos – Áreas de atuação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390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gora20\Downloads\Cloud 1 (1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844825"/>
            <a:ext cx="7704856" cy="3918514"/>
          </a:xfrm>
          <a:prstGeom prst="rect">
            <a:avLst/>
          </a:prstGeom>
          <a:noFill/>
        </p:spPr>
      </p:pic>
      <p:sp>
        <p:nvSpPr>
          <p:cNvPr id="12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0" y="1124744"/>
            <a:ext cx="2520280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Potenciais Empresários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Imagem 21" descr="A-open-folder-with-paper-pencil--050714C544C0C90F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836712"/>
            <a:ext cx="1259632" cy="78727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13" name="Retângulo 12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5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1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Perfil dos Grupos – Áreas de interesse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211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gora20\Desktop\estacionaria-caneta-e-caderno--pasta--bloco-de-notas_3207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2579"/>
            <a:ext cx="9144000" cy="6305421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 rot="60000">
            <a:off x="2000232" y="1340768"/>
            <a:ext cx="492922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Lucida Handwriting" pitchFamily="66" charset="0"/>
              </a:rPr>
              <a:t>Introdução:</a:t>
            </a:r>
          </a:p>
          <a:p>
            <a:endParaRPr lang="pt-BR" dirty="0" smtClean="0">
              <a:latin typeface="Lucida Handwriting" pitchFamily="66" charset="0"/>
            </a:endParaRPr>
          </a:p>
          <a:p>
            <a:pPr algn="just"/>
            <a:r>
              <a:rPr lang="pt-BR" sz="1400" dirty="0" smtClean="0">
                <a:latin typeface="Lucida Handwriting" pitchFamily="66" charset="0"/>
              </a:rPr>
              <a:t>O que se deve fazer e a quem se deve recorrer </a:t>
            </a:r>
            <a:br>
              <a:rPr lang="pt-BR" sz="1400" dirty="0" smtClean="0">
                <a:latin typeface="Lucida Handwriting" pitchFamily="66" charset="0"/>
              </a:rPr>
            </a:br>
            <a:r>
              <a:rPr lang="pt-BR" sz="1400" dirty="0" smtClean="0">
                <a:latin typeface="Lucida Handwriting" pitchFamily="66" charset="0"/>
              </a:rPr>
              <a:t>para garantir o sucesso de uma empresa?</a:t>
            </a:r>
          </a:p>
          <a:p>
            <a:endParaRPr lang="pt-BR" dirty="0" smtClean="0">
              <a:latin typeface="Lucida Handwriting" pitchFamily="66" charset="0"/>
            </a:endParaRPr>
          </a:p>
          <a:p>
            <a:endParaRPr lang="pt-BR" dirty="0" smtClean="0">
              <a:latin typeface="Lucida Handwriting" pitchFamily="66" charset="0"/>
            </a:endParaRPr>
          </a:p>
          <a:p>
            <a:pPr algn="ctr"/>
            <a:r>
              <a:rPr lang="pt-BR" b="1" dirty="0" smtClean="0">
                <a:latin typeface="Lucida Handwriting" pitchFamily="66" charset="0"/>
              </a:rPr>
              <a:t>Temas  abordados</a:t>
            </a:r>
          </a:p>
          <a:p>
            <a:endParaRPr lang="pt-BR" dirty="0" smtClean="0">
              <a:latin typeface="Lucida Handwriting" pitchFamily="66" charset="0"/>
            </a:endParaRPr>
          </a:p>
          <a:p>
            <a:r>
              <a:rPr lang="pt-BR" dirty="0" smtClean="0">
                <a:latin typeface="Lucida Handwriting" pitchFamily="66" charset="0"/>
              </a:rPr>
              <a:t>*Cooperação</a:t>
            </a:r>
          </a:p>
          <a:p>
            <a:endParaRPr lang="pt-BR" dirty="0" smtClean="0">
              <a:latin typeface="Lucida Handwriting" pitchFamily="66" charset="0"/>
            </a:endParaRPr>
          </a:p>
          <a:p>
            <a:r>
              <a:rPr lang="pt-BR" dirty="0" smtClean="0">
                <a:latin typeface="Lucida Handwriting" pitchFamily="66" charset="0"/>
              </a:rPr>
              <a:t>*Organização</a:t>
            </a:r>
          </a:p>
          <a:p>
            <a:endParaRPr lang="pt-BR" dirty="0" smtClean="0">
              <a:latin typeface="Lucida Handwriting" pitchFamily="66" charset="0"/>
            </a:endParaRPr>
          </a:p>
          <a:p>
            <a:r>
              <a:rPr lang="pt-BR" dirty="0" smtClean="0">
                <a:latin typeface="Lucida Handwriting" pitchFamily="66" charset="0"/>
              </a:rPr>
              <a:t>*Sustentabilidade</a:t>
            </a:r>
          </a:p>
        </p:txBody>
      </p:sp>
      <p:sp>
        <p:nvSpPr>
          <p:cNvPr id="9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Elipse 16">
            <a:hlinkClick r:id="rId3" action="ppaction://hlinksldjump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7" name="Grupo 6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8" name="Retângulo 7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705428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 descr="IMG_61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08720"/>
            <a:ext cx="9144000" cy="5832648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2555776" y="1916832"/>
            <a:ext cx="374441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Calibri" pitchFamily="34" charset="0"/>
                <a:cs typeface="Calibri" pitchFamily="34" charset="0"/>
              </a:rPr>
              <a:t>Introdução</a:t>
            </a:r>
            <a:endParaRPr lang="pt-BR" sz="40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9" name="Retângulo 8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21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428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goraCriacao10\Downloads\size_810_16_9_obstaculos-2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0778"/>
            <a:ext cx="9144000" cy="5592558"/>
          </a:xfrm>
          <a:prstGeom prst="rect">
            <a:avLst/>
          </a:prstGeom>
          <a:noFill/>
        </p:spPr>
      </p:pic>
      <p:sp>
        <p:nvSpPr>
          <p:cNvPr id="62" name="CaixaDeTexto 61"/>
          <p:cNvSpPr txBox="1"/>
          <p:nvPr/>
        </p:nvSpPr>
        <p:spPr>
          <a:xfrm>
            <a:off x="611188" y="1988840"/>
            <a:ext cx="5833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Identificamos diferentes percepções entre os participantes de </a:t>
            </a:r>
            <a:br>
              <a:rPr lang="pt-BR" sz="16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6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nível superior e os de nível médio.</a:t>
            </a:r>
          </a:p>
          <a:p>
            <a:pPr algn="just"/>
            <a:endParaRPr lang="pt-BR" sz="1600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11188" y="285293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As respostas não sofreram alterações significativas entre os grupos </a:t>
            </a:r>
          </a:p>
          <a:p>
            <a:pPr algn="just"/>
            <a:r>
              <a:rPr lang="pt-BR" sz="16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 empresários e potenciais empresários com mesmo nível de escolaridade.</a:t>
            </a:r>
            <a:endParaRPr lang="pt-BR" sz="1600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-2604" y="1509698"/>
            <a:ext cx="9146604" cy="307777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Diferenças de Percepções entre os Perfis</a:t>
            </a:r>
            <a:endParaRPr lang="pt-BR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16" name="Retângulo 15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7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20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94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2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AgoraCriacao10\Downloads\size_810_16_9_obstaculos-2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0778"/>
            <a:ext cx="9144000" cy="5592558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0" y="1268760"/>
            <a:ext cx="8352928" cy="307777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 </a:t>
            </a:r>
            <a:r>
              <a:rPr lang="pt-B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que se deve </a:t>
            </a:r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fazer e a quem se deve recorrer </a:t>
            </a:r>
            <a:r>
              <a:rPr lang="pt-B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para garantir o </a:t>
            </a:r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sucesso de </a:t>
            </a:r>
            <a:r>
              <a:rPr lang="pt-B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uma empresa</a:t>
            </a:r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pt-BR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611188" y="1988840"/>
            <a:ext cx="8496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 maioria dos participantes não conseguiu responder a esta questão de maneira clara.</a:t>
            </a:r>
            <a:endParaRPr lang="pt-BR" sz="1400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611188" y="2327394"/>
            <a:ext cx="8496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Entretanto, houve algumas respostas que se destacaram, como por exemplo:</a:t>
            </a:r>
            <a:endParaRPr lang="pt-BR" sz="1400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42" name="Picture 6" descr="C:\Users\AgoraCriacao10\Desktop\apresentação sebrae\teach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2996952"/>
            <a:ext cx="970023" cy="821853"/>
          </a:xfrm>
          <a:prstGeom prst="rect">
            <a:avLst/>
          </a:prstGeom>
          <a:noFill/>
        </p:spPr>
      </p:pic>
      <p:sp>
        <p:nvSpPr>
          <p:cNvPr id="21" name="Texto explicativo retangular com cantos arredondados 20"/>
          <p:cNvSpPr/>
          <p:nvPr/>
        </p:nvSpPr>
        <p:spPr>
          <a:xfrm>
            <a:off x="1907704" y="2996952"/>
            <a:ext cx="4896544" cy="588258"/>
          </a:xfrm>
          <a:prstGeom prst="wedgeRoundRectCallout">
            <a:avLst>
              <a:gd name="adj1" fmla="val -56825"/>
              <a:gd name="adj2" fmla="val -1941"/>
              <a:gd name="adj3" fmla="val 16667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“Acredito que quando os processos são bem definidos e conduzidos de maneira eficiente os problemas são minimizados”.</a:t>
            </a:r>
            <a:endParaRPr lang="pt-BR" sz="1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o explicativo retangular com cantos arredondados 21"/>
          <p:cNvSpPr/>
          <p:nvPr/>
        </p:nvSpPr>
        <p:spPr>
          <a:xfrm>
            <a:off x="1907704" y="4005064"/>
            <a:ext cx="4896544" cy="660266"/>
          </a:xfrm>
          <a:prstGeom prst="wedgeRoundRectCallout">
            <a:avLst>
              <a:gd name="adj1" fmla="val -56825"/>
              <a:gd name="adj2" fmla="val -1941"/>
              <a:gd name="adj3" fmla="val 16667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“Ás vezes é necessário buscar ajuda, e quem melhor que o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SEBRAE para ajudar o pequeno empreendedor?”.</a:t>
            </a:r>
            <a:endParaRPr lang="pt-BR" sz="1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Imagem 25" descr="people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950186"/>
            <a:ext cx="864096" cy="864096"/>
          </a:xfrm>
          <a:prstGeom prst="rect">
            <a:avLst/>
          </a:prstGeom>
        </p:spPr>
      </p:pic>
      <p:sp>
        <p:nvSpPr>
          <p:cNvPr id="36" name="TextBox 19"/>
          <p:cNvSpPr txBox="1"/>
          <p:nvPr/>
        </p:nvSpPr>
        <p:spPr>
          <a:xfrm>
            <a:off x="899592" y="6485552"/>
            <a:ext cx="4464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Sucesso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Seta para a direita 36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8" name="Grupo 17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19" name="Retângulo 18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0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35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202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2" grpId="0"/>
      <p:bldP spid="63" grpId="0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AgoraCriacao10\Downloads\size_810_16_9_obstaculos-2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0778"/>
            <a:ext cx="9144000" cy="5592558"/>
          </a:xfrm>
          <a:prstGeom prst="rect">
            <a:avLst/>
          </a:prstGeom>
          <a:noFill/>
        </p:spPr>
      </p:pic>
      <p:sp>
        <p:nvSpPr>
          <p:cNvPr id="4" name="Elipse 3">
            <a:hlinkClick r:id="rId3" action="ppaction://hlinksldjump"/>
          </p:cNvPr>
          <p:cNvSpPr/>
          <p:nvPr/>
        </p:nvSpPr>
        <p:spPr>
          <a:xfrm>
            <a:off x="7634173" y="5307603"/>
            <a:ext cx="1557749" cy="151216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611189" y="1628775"/>
            <a:ext cx="6553100" cy="28805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just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pt-BR" sz="1400" kern="12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os grupos com nível superior predominaram respostas associadas aos termos:</a:t>
            </a:r>
            <a:endParaRPr lang="pt-BR" sz="1400" kern="1200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899592" y="2132858"/>
            <a:ext cx="5832648" cy="3852527"/>
            <a:chOff x="899592" y="2132858"/>
            <a:chExt cx="5832648" cy="3852527"/>
          </a:xfrm>
        </p:grpSpPr>
        <p:sp>
          <p:nvSpPr>
            <p:cNvPr id="33" name="Fluxograma: Preparação 32"/>
            <p:cNvSpPr/>
            <p:nvPr/>
          </p:nvSpPr>
          <p:spPr>
            <a:xfrm>
              <a:off x="2713439" y="3433645"/>
              <a:ext cx="2204953" cy="1260239"/>
            </a:xfrm>
            <a:prstGeom prst="flowChartPreparation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latin typeface="Calibri" pitchFamily="34" charset="0"/>
                  <a:cs typeface="Calibri" pitchFamily="34" charset="0"/>
                </a:rPr>
                <a:t>Plano de          Negócios</a:t>
              </a:r>
              <a:endParaRPr lang="pt-BR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Fluxograma: Preparação 33"/>
            <p:cNvSpPr/>
            <p:nvPr/>
          </p:nvSpPr>
          <p:spPr>
            <a:xfrm>
              <a:off x="2727088" y="2132858"/>
              <a:ext cx="2204952" cy="1260239"/>
            </a:xfrm>
            <a:prstGeom prst="flowChartPreparation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latin typeface="Calibri" pitchFamily="34" charset="0"/>
                  <a:cs typeface="Calibri" pitchFamily="34" charset="0"/>
                </a:rPr>
                <a:t>Estratégias</a:t>
              </a:r>
              <a:endParaRPr lang="pt-BR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" name="Fluxograma: Preparação 55"/>
            <p:cNvSpPr/>
            <p:nvPr/>
          </p:nvSpPr>
          <p:spPr>
            <a:xfrm>
              <a:off x="4527288" y="2780930"/>
              <a:ext cx="2204952" cy="1260239"/>
            </a:xfrm>
            <a:prstGeom prst="flowChartPreparation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latin typeface="Calibri" pitchFamily="34" charset="0"/>
                  <a:cs typeface="Calibri" pitchFamily="34" charset="0"/>
                </a:rPr>
                <a:t>Transparência</a:t>
              </a:r>
              <a:endParaRPr lang="pt-BR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" name="Fluxograma: Preparação 56"/>
            <p:cNvSpPr/>
            <p:nvPr/>
          </p:nvSpPr>
          <p:spPr>
            <a:xfrm>
              <a:off x="4527287" y="4077074"/>
              <a:ext cx="2204953" cy="1260239"/>
            </a:xfrm>
            <a:prstGeom prst="flowChartPreparation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latin typeface="Calibri" pitchFamily="34" charset="0"/>
                  <a:cs typeface="Calibri" pitchFamily="34" charset="0"/>
                </a:rPr>
                <a:t>Inovação</a:t>
              </a:r>
              <a:endParaRPr lang="pt-BR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Fluxograma: Preparação 57"/>
            <p:cNvSpPr/>
            <p:nvPr/>
          </p:nvSpPr>
          <p:spPr>
            <a:xfrm>
              <a:off x="899592" y="4077074"/>
              <a:ext cx="2204952" cy="1260239"/>
            </a:xfrm>
            <a:prstGeom prst="flowChartPreparation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latin typeface="Calibri" pitchFamily="34" charset="0"/>
                  <a:cs typeface="Calibri" pitchFamily="34" charset="0"/>
                </a:rPr>
                <a:t>Processos</a:t>
              </a:r>
              <a:endParaRPr lang="pt-BR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9" name="Fluxograma: Preparação 58"/>
            <p:cNvSpPr/>
            <p:nvPr/>
          </p:nvSpPr>
          <p:spPr>
            <a:xfrm>
              <a:off x="899592" y="2780930"/>
              <a:ext cx="2204952" cy="1260239"/>
            </a:xfrm>
            <a:prstGeom prst="flowChartPreparation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latin typeface="Calibri" pitchFamily="34" charset="0"/>
                  <a:cs typeface="Calibri" pitchFamily="34" charset="0"/>
                </a:rPr>
                <a:t>Qualidade</a:t>
              </a:r>
              <a:endParaRPr lang="pt-BR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0" name="Fluxograma: Preparação 59"/>
            <p:cNvSpPr/>
            <p:nvPr/>
          </p:nvSpPr>
          <p:spPr>
            <a:xfrm>
              <a:off x="2699792" y="4725146"/>
              <a:ext cx="2204952" cy="1260239"/>
            </a:xfrm>
            <a:prstGeom prst="flowChartPreparation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latin typeface="Calibri" pitchFamily="34" charset="0"/>
                  <a:cs typeface="Calibri" pitchFamily="34" charset="0"/>
                </a:rPr>
                <a:t>Clientes</a:t>
              </a:r>
              <a:endParaRPr lang="pt-BR" sz="14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" name="Pentágono 4"/>
          <p:cNvSpPr/>
          <p:nvPr/>
        </p:nvSpPr>
        <p:spPr>
          <a:xfrm>
            <a:off x="80208" y="922367"/>
            <a:ext cx="3712746" cy="6814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8456" tIns="110490" rIns="206248" bIns="110490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900" kern="1200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4503826" y="1556792"/>
            <a:ext cx="23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899592" y="6485552"/>
            <a:ext cx="4464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Sucesso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Seta para a direita 27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Nível Superior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8" name="Imagem 37" descr="Graduation_Cap_and_Diploma_PNG_Clipart_Pictur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052737"/>
            <a:ext cx="936104" cy="633886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23" name="Retângulo 22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5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26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202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AgoraCriacao10\Downloads\size_810_16_9_obstaculos-2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0778"/>
            <a:ext cx="9144000" cy="5592558"/>
          </a:xfrm>
          <a:prstGeom prst="rect">
            <a:avLst/>
          </a:prstGeom>
          <a:noFill/>
        </p:spPr>
      </p:pic>
      <p:sp>
        <p:nvSpPr>
          <p:cNvPr id="4" name="Elipse 3">
            <a:hlinkClick r:id="rId3" action="ppaction://hlinksldjump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7" name="Grupo 26"/>
          <p:cNvGrpSpPr/>
          <p:nvPr/>
        </p:nvGrpSpPr>
        <p:grpSpPr>
          <a:xfrm>
            <a:off x="894259" y="2134853"/>
            <a:ext cx="5832648" cy="3852527"/>
            <a:chOff x="894259" y="2134853"/>
            <a:chExt cx="5832648" cy="3852527"/>
          </a:xfrm>
        </p:grpSpPr>
        <p:sp>
          <p:nvSpPr>
            <p:cNvPr id="36" name="Fluxograma: Preparação 35"/>
            <p:cNvSpPr/>
            <p:nvPr/>
          </p:nvSpPr>
          <p:spPr>
            <a:xfrm>
              <a:off x="2708106" y="3435640"/>
              <a:ext cx="2204953" cy="1260239"/>
            </a:xfrm>
            <a:prstGeom prst="flowChartPreparation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latin typeface="Calibri" pitchFamily="34" charset="0"/>
                  <a:cs typeface="Calibri" pitchFamily="34" charset="0"/>
                </a:rPr>
                <a:t>Fazer o  que</a:t>
              </a:r>
              <a:br>
                <a:rPr lang="pt-BR" sz="1400" b="1" dirty="0" smtClean="0">
                  <a:latin typeface="Calibri" pitchFamily="34" charset="0"/>
                  <a:cs typeface="Calibri" pitchFamily="34" charset="0"/>
                </a:rPr>
              </a:br>
              <a:r>
                <a:rPr lang="pt-BR" sz="1400" b="1" dirty="0" smtClean="0">
                  <a:latin typeface="Calibri" pitchFamily="34" charset="0"/>
                  <a:cs typeface="Calibri" pitchFamily="34" charset="0"/>
                </a:rPr>
                <a:t> gosta</a:t>
              </a:r>
              <a:endParaRPr lang="pt-BR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Fluxograma: Preparação 38"/>
            <p:cNvSpPr/>
            <p:nvPr/>
          </p:nvSpPr>
          <p:spPr>
            <a:xfrm>
              <a:off x="2721755" y="2134853"/>
              <a:ext cx="2204952" cy="1260239"/>
            </a:xfrm>
            <a:prstGeom prst="flowChartPreparation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latin typeface="Calibri" pitchFamily="34" charset="0"/>
                  <a:cs typeface="Calibri" pitchFamily="34" charset="0"/>
                </a:rPr>
                <a:t>Preço</a:t>
              </a:r>
              <a:endParaRPr lang="pt-BR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Fluxograma: Preparação 41"/>
            <p:cNvSpPr/>
            <p:nvPr/>
          </p:nvSpPr>
          <p:spPr>
            <a:xfrm>
              <a:off x="4521955" y="2782925"/>
              <a:ext cx="2204952" cy="1260239"/>
            </a:xfrm>
            <a:prstGeom prst="flowChartPreparation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latin typeface="Calibri" pitchFamily="34" charset="0"/>
                  <a:cs typeface="Calibri" pitchFamily="34" charset="0"/>
                </a:rPr>
                <a:t>Facilitar</a:t>
              </a:r>
              <a:br>
                <a:rPr lang="pt-BR" sz="1400" b="1" dirty="0" smtClean="0">
                  <a:latin typeface="Calibri" pitchFamily="34" charset="0"/>
                  <a:cs typeface="Calibri" pitchFamily="34" charset="0"/>
                </a:rPr>
              </a:br>
              <a:r>
                <a:rPr lang="pt-BR" sz="1400" b="1" dirty="0" smtClean="0">
                  <a:latin typeface="Calibri" pitchFamily="34" charset="0"/>
                  <a:cs typeface="Calibri" pitchFamily="34" charset="0"/>
                </a:rPr>
                <a:t> Pagamento</a:t>
              </a:r>
              <a:endParaRPr lang="pt-BR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5" name="Fluxograma: Preparação 44"/>
            <p:cNvSpPr/>
            <p:nvPr/>
          </p:nvSpPr>
          <p:spPr>
            <a:xfrm>
              <a:off x="4521954" y="4079069"/>
              <a:ext cx="2204953" cy="1260239"/>
            </a:xfrm>
            <a:prstGeom prst="flowChartPreparation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latin typeface="Calibri" pitchFamily="34" charset="0"/>
                  <a:cs typeface="Calibri" pitchFamily="34" charset="0"/>
                </a:rPr>
                <a:t>Ter Diferenciais</a:t>
              </a:r>
              <a:endParaRPr lang="pt-BR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Fluxograma: Preparação 47"/>
            <p:cNvSpPr/>
            <p:nvPr/>
          </p:nvSpPr>
          <p:spPr>
            <a:xfrm>
              <a:off x="894259" y="4079069"/>
              <a:ext cx="2204952" cy="1260239"/>
            </a:xfrm>
            <a:prstGeom prst="flowChartPreparation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latin typeface="Calibri" pitchFamily="34" charset="0"/>
                  <a:cs typeface="Calibri" pitchFamily="34" charset="0"/>
                </a:rPr>
                <a:t>Prazo</a:t>
              </a:r>
              <a:endParaRPr lang="pt-BR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Fluxograma: Preparação 50"/>
            <p:cNvSpPr/>
            <p:nvPr/>
          </p:nvSpPr>
          <p:spPr>
            <a:xfrm>
              <a:off x="894259" y="2782925"/>
              <a:ext cx="2204952" cy="1260239"/>
            </a:xfrm>
            <a:prstGeom prst="flowChartPreparation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latin typeface="Calibri" pitchFamily="34" charset="0"/>
                  <a:cs typeface="Calibri" pitchFamily="34" charset="0"/>
                </a:rPr>
                <a:t>Fazer bem feito</a:t>
              </a:r>
              <a:endParaRPr lang="pt-BR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Fluxograma: Preparação 53"/>
            <p:cNvSpPr/>
            <p:nvPr/>
          </p:nvSpPr>
          <p:spPr>
            <a:xfrm>
              <a:off x="2694459" y="4727141"/>
              <a:ext cx="2204952" cy="1260239"/>
            </a:xfrm>
            <a:prstGeom prst="flowChartPreparation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latin typeface="Calibri" pitchFamily="34" charset="0"/>
                  <a:cs typeface="Calibri" pitchFamily="34" charset="0"/>
                </a:rPr>
                <a:t>Divulgação</a:t>
              </a:r>
              <a:endParaRPr lang="pt-BR" sz="14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7" name="Retângulo 16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899592" y="6485552"/>
            <a:ext cx="4464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Sucesso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Seta para a direita 24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8" name="Imagem 27" descr="single_diploma_1600_clr_899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033686"/>
            <a:ext cx="1024766" cy="736551"/>
          </a:xfrm>
          <a:prstGeom prst="rect">
            <a:avLst/>
          </a:prstGeom>
        </p:spPr>
      </p:pic>
      <p:sp>
        <p:nvSpPr>
          <p:cNvPr id="29" name="CaixaDeTexto 28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Nível Médio 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611189" y="1628775"/>
            <a:ext cx="6553100" cy="28805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just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pt-BR" sz="1400" kern="12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os grupos com nível médio predominaram respostas associadas aos termos:</a:t>
            </a:r>
            <a:endParaRPr lang="pt-BR" sz="1400" kern="1200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22" name="Retângulo 21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6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23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68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Users\AgoraCriacao10\Downloads\size_810_16_9_obstaculos-2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0778"/>
            <a:ext cx="9144000" cy="5592558"/>
          </a:xfrm>
          <a:prstGeom prst="rect">
            <a:avLst/>
          </a:prstGeom>
          <a:noFill/>
        </p:spPr>
      </p:pic>
      <p:sp>
        <p:nvSpPr>
          <p:cNvPr id="4" name="Elipse 3">
            <a:hlinkClick r:id="rId3" action="ppaction://hlinksldjump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395536" y="1484784"/>
            <a:ext cx="7143800" cy="4744720"/>
            <a:chOff x="928662" y="1285860"/>
            <a:chExt cx="7143800" cy="4744720"/>
          </a:xfrm>
        </p:grpSpPr>
        <p:graphicFrame>
          <p:nvGraphicFramePr>
            <p:cNvPr id="21" name="Diagrama 20"/>
            <p:cNvGraphicFramePr/>
            <p:nvPr/>
          </p:nvGraphicFramePr>
          <p:xfrm>
            <a:off x="1214414" y="1285860"/>
            <a:ext cx="6858048" cy="44926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2" name="CaixaDeTexto 21"/>
            <p:cNvSpPr txBox="1"/>
            <p:nvPr/>
          </p:nvSpPr>
          <p:spPr>
            <a:xfrm>
              <a:off x="928662" y="2500306"/>
              <a:ext cx="1441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Empresários</a:t>
              </a:r>
              <a:endParaRPr lang="pt-BR" dirty="0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6929454" y="2357430"/>
              <a:ext cx="1120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Potencial</a:t>
              </a:r>
              <a:endParaRPr lang="pt-BR" dirty="0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2699792" y="5661248"/>
              <a:ext cx="1665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Nível Superior</a:t>
              </a:r>
              <a:endParaRPr lang="pt-BR" dirty="0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5076056" y="5661248"/>
              <a:ext cx="1457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Nível Médio</a:t>
              </a:r>
              <a:endParaRPr lang="pt-BR" dirty="0"/>
            </a:p>
          </p:txBody>
        </p:sp>
      </p:grpSp>
      <p:sp>
        <p:nvSpPr>
          <p:cNvPr id="32" name="TextBox 19"/>
          <p:cNvSpPr txBox="1"/>
          <p:nvPr/>
        </p:nvSpPr>
        <p:spPr>
          <a:xfrm>
            <a:off x="899592" y="6485552"/>
            <a:ext cx="4464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Sucesso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Seta para a direita 32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Principais Diferenças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19" name="Retângulo 18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6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30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68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goraCriacao10\Desktop\apresentação sebrae\4b0208a6d0b840d9ce4d4a52247aca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746992"/>
          </a:xfrm>
          <a:prstGeom prst="rect">
            <a:avLst/>
          </a:prstGeom>
          <a:noFill/>
        </p:spPr>
      </p:pic>
      <p:sp>
        <p:nvSpPr>
          <p:cNvPr id="4" name="Elipse 3">
            <a:hlinkClick r:id="rId3" action="ppaction://hlinksldjump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395534" y="1027861"/>
            <a:ext cx="835293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latin typeface="Calibri" pitchFamily="34" charset="0"/>
                <a:cs typeface="Calibri" pitchFamily="34" charset="0"/>
              </a:rPr>
              <a:t>Percebeu-se que nos grupos com nível superior as respostas giraram em torno de termos mais técnicos e </a:t>
            </a:r>
            <a:br>
              <a:rPr lang="pt-BR" sz="1400" dirty="0" smtClean="0"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latin typeface="Calibri" pitchFamily="34" charset="0"/>
                <a:cs typeface="Calibri" pitchFamily="34" charset="0"/>
              </a:rPr>
              <a:t>objetivos.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95534" y="1891957"/>
            <a:ext cx="835293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latin typeface="Calibri" pitchFamily="34" charset="0"/>
                <a:cs typeface="Calibri" pitchFamily="34" charset="0"/>
              </a:rPr>
              <a:t>O</a:t>
            </a:r>
            <a:r>
              <a:rPr lang="pt-BR" sz="1400" dirty="0" smtClean="0">
                <a:latin typeface="Calibri" pitchFamily="34" charset="0"/>
                <a:cs typeface="Calibri" pitchFamily="34" charset="0"/>
              </a:rPr>
              <a:t>s </a:t>
            </a:r>
            <a:r>
              <a:rPr lang="pt-BR" sz="1400" dirty="0">
                <a:latin typeface="Calibri" pitchFamily="34" charset="0"/>
                <a:cs typeface="Calibri" pitchFamily="34" charset="0"/>
              </a:rPr>
              <a:t>termos associados às </a:t>
            </a:r>
            <a:r>
              <a:rPr lang="pt-BR" sz="1400" dirty="0" smtClean="0">
                <a:latin typeface="Calibri" pitchFamily="34" charset="0"/>
                <a:cs typeface="Calibri" pitchFamily="34" charset="0"/>
              </a:rPr>
              <a:t>respostas destes grupos eram substantivos e, em sua grande maioria, formados por </a:t>
            </a:r>
            <a:br>
              <a:rPr lang="pt-BR" sz="1400" dirty="0" smtClean="0"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latin typeface="Calibri" pitchFamily="34" charset="0"/>
                <a:cs typeface="Calibri" pitchFamily="34" charset="0"/>
              </a:rPr>
              <a:t>apenas uma palavra.</a:t>
            </a:r>
            <a:endParaRPr lang="pt-B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95536" y="2909943"/>
            <a:ext cx="835293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latin typeface="Calibri" pitchFamily="34" charset="0"/>
                <a:cs typeface="Calibri" pitchFamily="34" charset="0"/>
              </a:rPr>
              <a:t>Já nos grupos de nível médio, percebeu-se que as respostas giraram em torno de termos mais populares e menos objetivos.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95536" y="3764165"/>
            <a:ext cx="835293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latin typeface="Calibri" pitchFamily="34" charset="0"/>
                <a:cs typeface="Calibri" pitchFamily="34" charset="0"/>
              </a:rPr>
              <a:t>Estes eram, em sua maioria, termos compostos por mais de uma palavra e associados a verbos de ação.</a:t>
            </a:r>
            <a:endParaRPr lang="pt-B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899592" y="6485552"/>
            <a:ext cx="4464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Sucesso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Seta para a direita 24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Grupo 13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15" name="Retângulo 14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6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23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8447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12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o 35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34" name="Retângulo 33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8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6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Objetivos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979712" y="2780928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Avaliar a compreensão do público do SEBRAE (das MPE´s e Potenciais </a:t>
            </a:r>
            <a:br>
              <a:rPr lang="pt-BR" sz="16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6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empresários) em relação aos temas: Organização, Cooperação e </a:t>
            </a:r>
            <a:br>
              <a:rPr lang="pt-BR" sz="16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6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Sustentabilidade.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3275856" y="1196752"/>
            <a:ext cx="2880320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Objetivos</a:t>
            </a: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683568" y="2780928"/>
            <a:ext cx="1296144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Geral</a:t>
            </a: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83568" y="4221088"/>
            <a:ext cx="1296144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Específico</a:t>
            </a: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7" name="Conector angulado 16"/>
          <p:cNvCxnSpPr>
            <a:stCxn id="9" idx="1"/>
            <a:endCxn id="10" idx="0"/>
          </p:cNvCxnSpPr>
          <p:nvPr/>
        </p:nvCxnSpPr>
        <p:spPr>
          <a:xfrm rot="10800000" flipV="1">
            <a:off x="1331640" y="1736812"/>
            <a:ext cx="1944216" cy="104411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>
            <a:stCxn id="10" idx="2"/>
          </p:cNvCxnSpPr>
          <p:nvPr/>
        </p:nvCxnSpPr>
        <p:spPr>
          <a:xfrm>
            <a:off x="1331640" y="3695328"/>
            <a:ext cx="0" cy="525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1979712" y="4221088"/>
            <a:ext cx="66967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Coletar informações que norteiam a escolha de nomes que melhor </a:t>
            </a:r>
            <a:br>
              <a:rPr lang="pt-BR" sz="16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6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sintetizem e expliquem os conteúdos relacionados a Organização, Cooperação e Sustentabilidade e suas respectivas formas de organizá-las de acordo com o </a:t>
            </a:r>
            <a:br>
              <a:rPr lang="pt-BR" sz="16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6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conteúdo.</a:t>
            </a:r>
            <a:endParaRPr lang="pt-BR" sz="1600" b="1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pt-BR" dirty="0"/>
          </a:p>
        </p:txBody>
      </p:sp>
      <p:cxnSp>
        <p:nvCxnSpPr>
          <p:cNvPr id="32" name="Conector reto 31"/>
          <p:cNvCxnSpPr/>
          <p:nvPr/>
        </p:nvCxnSpPr>
        <p:spPr>
          <a:xfrm>
            <a:off x="1763688" y="2780928"/>
            <a:ext cx="7380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1331640" y="4221088"/>
            <a:ext cx="7812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9" grpId="0" animBg="1"/>
      <p:bldP spid="10" grpId="0" animBg="1"/>
      <p:bldP spid="11" grpId="0" animBg="1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/>
          <p:cNvGrpSpPr/>
          <p:nvPr/>
        </p:nvGrpSpPr>
        <p:grpSpPr>
          <a:xfrm>
            <a:off x="2720987" y="4717104"/>
            <a:ext cx="3456384" cy="584104"/>
            <a:chOff x="1988404" y="4564"/>
            <a:chExt cx="6033551" cy="835554"/>
          </a:xfrm>
        </p:grpSpPr>
        <p:sp>
          <p:nvSpPr>
            <p:cNvPr id="25" name="Pentágono 24"/>
            <p:cNvSpPr/>
            <p:nvPr/>
          </p:nvSpPr>
          <p:spPr>
            <a:xfrm rot="10800000">
              <a:off x="1988404" y="4564"/>
              <a:ext cx="6033551" cy="835554"/>
            </a:xfrm>
            <a:prstGeom prst="homePlate">
              <a:avLst>
                <a:gd name="adj" fmla="val 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Pentágono 4"/>
            <p:cNvSpPr/>
            <p:nvPr/>
          </p:nvSpPr>
          <p:spPr>
            <a:xfrm>
              <a:off x="2114103" y="4564"/>
              <a:ext cx="5824663" cy="8355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456" tIns="110490" rIns="206248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900" kern="1200" dirty="0" smtClean="0">
                  <a:latin typeface="Lucida Handwriting" pitchFamily="66" charset="0"/>
                </a:rPr>
                <a:t>Organização</a:t>
              </a:r>
              <a:endParaRPr lang="pt-BR" sz="2900" kern="1200" dirty="0">
                <a:latin typeface="Lucida Handwriting" pitchFamily="66" charset="0"/>
              </a:endParaRPr>
            </a:p>
          </p:txBody>
        </p:sp>
      </p:grpSp>
      <p:sp>
        <p:nvSpPr>
          <p:cNvPr id="17" name="Elipse 16">
            <a:hlinkClick r:id="rId2" action="ppaction://hlinksldjump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Lucida Handwriting" pitchFamily="66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2944146" y="1772816"/>
            <a:ext cx="3010065" cy="2670009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Picture 2" descr="C:\Users\AgoraCriacao10\Desktop\apresentação sebrae\Desaroollo-organizaciona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688631"/>
          </a:xfrm>
          <a:prstGeom prst="rect">
            <a:avLst/>
          </a:prstGeom>
          <a:noFill/>
        </p:spPr>
      </p:pic>
      <p:sp>
        <p:nvSpPr>
          <p:cNvPr id="18" name="CaixaDeTexto 17"/>
          <p:cNvSpPr txBox="1"/>
          <p:nvPr/>
        </p:nvSpPr>
        <p:spPr>
          <a:xfrm>
            <a:off x="2483769" y="357301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Lucida Handwriting" pitchFamily="66" charset="0"/>
              </a:rPr>
              <a:t>Mais com   menos</a:t>
            </a:r>
            <a:endParaRPr lang="pt-BR" dirty="0">
              <a:latin typeface="Lucida Handwriting" pitchFamily="66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763688" y="5507940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Lucida Handwriting" pitchFamily="66" charset="0"/>
              </a:rPr>
              <a:t>Subpasta</a:t>
            </a:r>
            <a:endParaRPr lang="pt-BR" dirty="0">
              <a:latin typeface="Lucida Handwriting" pitchFamily="66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418288" y="5517232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Lucida Handwriting" pitchFamily="66" charset="0"/>
              </a:rPr>
              <a:t>Subpasta</a:t>
            </a:r>
            <a:endParaRPr lang="pt-BR" sz="1600" dirty="0">
              <a:latin typeface="Lucida Handwriting" pitchFamily="66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932040" y="2852936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Lucida Handwriting" pitchFamily="66" charset="0"/>
              </a:rPr>
              <a:t>Eficiência</a:t>
            </a:r>
            <a:endParaRPr lang="pt-BR" dirty="0">
              <a:latin typeface="Lucida Handwriting" pitchFamily="66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2987824" y="2780928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Lucida Handwriting" pitchFamily="66" charset="0"/>
              </a:rPr>
              <a:t>Qualidade</a:t>
            </a:r>
            <a:endParaRPr lang="pt-BR" dirty="0">
              <a:latin typeface="Lucida Handwriting" pitchFamily="66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27296" y="3685968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Lucida Handwriting" pitchFamily="66" charset="0"/>
              </a:rPr>
              <a:t>Expectativa </a:t>
            </a:r>
            <a:endParaRPr lang="pt-BR" dirty="0">
              <a:latin typeface="Lucida Handwriting" pitchFamily="66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6962956" y="284364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Lucida Handwriting" pitchFamily="66" charset="0"/>
              </a:rPr>
              <a:t>RH</a:t>
            </a:r>
            <a:endParaRPr lang="pt-BR" dirty="0">
              <a:latin typeface="Lucida Handwriting" pitchFamily="66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6372200" y="1556792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Lucida Handwriting" pitchFamily="66" charset="0"/>
              </a:rPr>
              <a:t>Finanças</a:t>
            </a:r>
            <a:endParaRPr lang="pt-BR" dirty="0">
              <a:latin typeface="Lucida Handwriting" pitchFamily="66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979712" y="4653136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Lucida Handwriting" pitchFamily="66" charset="0"/>
              </a:rPr>
              <a:t>Pasta</a:t>
            </a:r>
            <a:endParaRPr lang="pt-BR" dirty="0">
              <a:latin typeface="Lucida Handwriting" pitchFamily="66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3563888" y="4653136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Lucida Handwriting" pitchFamily="66" charset="0"/>
              </a:rPr>
              <a:t>Pasta</a:t>
            </a:r>
            <a:endParaRPr lang="pt-BR" dirty="0">
              <a:latin typeface="Lucida Handwriting" pitchFamily="66" charset="0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2555776" y="2348880"/>
            <a:ext cx="3744416" cy="86409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Calibri" pitchFamily="34" charset="0"/>
                <a:cs typeface="Calibri" pitchFamily="34" charset="0"/>
              </a:rPr>
              <a:t>Organização</a:t>
            </a:r>
            <a:endParaRPr lang="pt-BR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2235186" y="1772816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Lucida Handwriting" pitchFamily="66" charset="0"/>
              </a:rPr>
              <a:t>Nome ?</a:t>
            </a:r>
            <a:endParaRPr lang="pt-BR" dirty="0">
              <a:latin typeface="Lucida Handwriting" pitchFamily="66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7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4" name="Grupo 33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35" name="Retângulo 34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6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9259807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3" name="Grupo 32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34" name="Retângulo 33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5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pic>
        <p:nvPicPr>
          <p:cNvPr id="36" name="Picture 3" descr="C:\Users\AgoraCriacao10\Desktop\apresentação sebrae\cadernoshutt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  <p:sp>
        <p:nvSpPr>
          <p:cNvPr id="37" name="CaixaDeTexto 36"/>
          <p:cNvSpPr txBox="1"/>
          <p:nvPr/>
        </p:nvSpPr>
        <p:spPr>
          <a:xfrm rot="21283737">
            <a:off x="765193" y="1923478"/>
            <a:ext cx="3475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accent5">
                    <a:lumMod val="50000"/>
                  </a:schemeClr>
                </a:solidFill>
                <a:latin typeface="Lucida Handwriting" panose="03010101010101010101" pitchFamily="66" charset="0"/>
                <a:cs typeface="Calibri" pitchFamily="34" charset="0"/>
              </a:rPr>
              <a:t>Roteiro</a:t>
            </a:r>
            <a:endParaRPr lang="pt-BR" sz="1400" b="1" dirty="0">
              <a:solidFill>
                <a:schemeClr val="accent5">
                  <a:lumMod val="50000"/>
                </a:schemeClr>
              </a:solidFill>
              <a:latin typeface="Lucida Handwriting" panose="03010101010101010101" pitchFamily="66" charset="0"/>
              <a:cs typeface="Calibri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 rot="21220030">
            <a:off x="901337" y="4498453"/>
            <a:ext cx="3738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1200" b="1" dirty="0">
                <a:solidFill>
                  <a:schemeClr val="accent5">
                    <a:lumMod val="50000"/>
                  </a:schemeClr>
                </a:solidFill>
                <a:latin typeface="Lucida Handwriting" panose="03010101010101010101" pitchFamily="66" charset="0"/>
                <a:cs typeface="Calibri" pitchFamily="34" charset="0"/>
              </a:rPr>
              <a:t> </a:t>
            </a:r>
            <a:r>
              <a:rPr lang="pt-BR" sz="1200" b="1" dirty="0" smtClean="0">
                <a:solidFill>
                  <a:schemeClr val="accent5">
                    <a:lumMod val="50000"/>
                  </a:schemeClr>
                </a:solidFill>
                <a:latin typeface="Lucida Handwriting" panose="03010101010101010101" pitchFamily="66" charset="0"/>
                <a:cs typeface="Calibri" pitchFamily="34" charset="0"/>
              </a:rPr>
              <a:t>Como </a:t>
            </a:r>
            <a:r>
              <a:rPr lang="pt-BR" sz="1200" b="1" dirty="0">
                <a:solidFill>
                  <a:schemeClr val="accent5">
                    <a:lumMod val="50000"/>
                  </a:schemeClr>
                </a:solidFill>
                <a:latin typeface="Lucida Handwriting" panose="03010101010101010101" pitchFamily="66" charset="0"/>
                <a:cs typeface="Calibri" pitchFamily="34" charset="0"/>
              </a:rPr>
              <a:t>fazer mais com menos</a:t>
            </a:r>
            <a:r>
              <a:rPr lang="pt-BR" sz="1200" b="1" dirty="0" smtClean="0">
                <a:solidFill>
                  <a:schemeClr val="accent5">
                    <a:lumMod val="50000"/>
                  </a:schemeClr>
                </a:solidFill>
                <a:latin typeface="Lucida Handwriting" panose="03010101010101010101" pitchFamily="66" charset="0"/>
                <a:cs typeface="Calibri" pitchFamily="34" charset="0"/>
              </a:rPr>
              <a:t>?</a:t>
            </a:r>
            <a:endParaRPr lang="pt-BR" sz="1200" b="1" dirty="0">
              <a:solidFill>
                <a:schemeClr val="accent5">
                  <a:lumMod val="50000"/>
                </a:schemeClr>
              </a:solidFill>
              <a:latin typeface="Lucida Handwriting" panose="03010101010101010101" pitchFamily="66" charset="0"/>
              <a:cs typeface="Calibri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 rot="21220030">
            <a:off x="978168" y="5665383"/>
            <a:ext cx="373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1200" b="1" dirty="0" smtClean="0">
                <a:solidFill>
                  <a:schemeClr val="accent5">
                    <a:lumMod val="50000"/>
                  </a:schemeClr>
                </a:solidFill>
                <a:latin typeface="Lucida Handwriting" panose="03010101010101010101" pitchFamily="66" charset="0"/>
                <a:cs typeface="Calibri" pitchFamily="34" charset="0"/>
              </a:rPr>
              <a:t>Quais </a:t>
            </a:r>
            <a:r>
              <a:rPr lang="pt-BR" sz="1200" b="1" dirty="0">
                <a:solidFill>
                  <a:schemeClr val="accent5">
                    <a:lumMod val="50000"/>
                  </a:schemeClr>
                </a:solidFill>
                <a:latin typeface="Lucida Handwriting" panose="03010101010101010101" pitchFamily="66" charset="0"/>
                <a:cs typeface="Calibri" pitchFamily="34" charset="0"/>
              </a:rPr>
              <a:t>são as maneiras de tornar uma empresa mais eficiente</a:t>
            </a:r>
            <a:r>
              <a:rPr lang="pt-BR" sz="1200" b="1" dirty="0" smtClean="0">
                <a:solidFill>
                  <a:schemeClr val="accent5">
                    <a:lumMod val="50000"/>
                  </a:schemeClr>
                </a:solidFill>
                <a:latin typeface="Lucida Handwriting" panose="03010101010101010101" pitchFamily="66" charset="0"/>
                <a:cs typeface="Calibri" pitchFamily="34" charset="0"/>
              </a:rPr>
              <a:t>?</a:t>
            </a:r>
            <a:endParaRPr lang="pt-BR" sz="1200" b="1" dirty="0">
              <a:solidFill>
                <a:schemeClr val="accent5">
                  <a:lumMod val="50000"/>
                </a:schemeClr>
              </a:solidFill>
              <a:latin typeface="Lucida Handwriting" panose="03010101010101010101" pitchFamily="66" charset="0"/>
              <a:cs typeface="Calibri" pitchFamily="34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 rot="21292805">
            <a:off x="762830" y="2709226"/>
            <a:ext cx="372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 smtClean="0">
                <a:solidFill>
                  <a:schemeClr val="accent5">
                    <a:lumMod val="50000"/>
                  </a:schemeClr>
                </a:solidFill>
                <a:latin typeface="Lucida Handwriting" panose="03010101010101010101" pitchFamily="66" charset="0"/>
                <a:cs typeface="Calibri" pitchFamily="34" charset="0"/>
              </a:rPr>
              <a:t>Como </a:t>
            </a:r>
            <a:r>
              <a:rPr lang="pt-BR" sz="1200" b="1" dirty="0">
                <a:solidFill>
                  <a:schemeClr val="accent5">
                    <a:lumMod val="50000"/>
                  </a:schemeClr>
                </a:solidFill>
                <a:latin typeface="Lucida Handwriting" panose="03010101010101010101" pitchFamily="66" charset="0"/>
                <a:cs typeface="Calibri" pitchFamily="34" charset="0"/>
              </a:rPr>
              <a:t>se melhora a qualidade de um </a:t>
            </a:r>
            <a:endParaRPr lang="pt-BR" sz="1200" b="1" dirty="0" smtClean="0">
              <a:solidFill>
                <a:schemeClr val="accent5">
                  <a:lumMod val="50000"/>
                </a:schemeClr>
              </a:solidFill>
              <a:latin typeface="Lucida Handwriting" panose="03010101010101010101" pitchFamily="66" charset="0"/>
              <a:cs typeface="Calibri" pitchFamily="34" charset="0"/>
            </a:endParaRPr>
          </a:p>
          <a:p>
            <a:pPr algn="just"/>
            <a:r>
              <a:rPr lang="pt-BR" sz="1200" b="1" dirty="0" smtClean="0">
                <a:solidFill>
                  <a:schemeClr val="accent5">
                    <a:lumMod val="50000"/>
                  </a:schemeClr>
                </a:solidFill>
                <a:latin typeface="Lucida Handwriting" panose="03010101010101010101" pitchFamily="66" charset="0"/>
                <a:cs typeface="Calibri" pitchFamily="34" charset="0"/>
              </a:rPr>
              <a:t>produto </a:t>
            </a:r>
            <a:r>
              <a:rPr lang="pt-BR" sz="1200" b="1" dirty="0">
                <a:solidFill>
                  <a:schemeClr val="accent5">
                    <a:lumMod val="50000"/>
                  </a:schemeClr>
                </a:solidFill>
                <a:latin typeface="Lucida Handwriting" panose="03010101010101010101" pitchFamily="66" charset="0"/>
                <a:cs typeface="Calibri" pitchFamily="34" charset="0"/>
              </a:rPr>
              <a:t>ou serviço</a:t>
            </a:r>
            <a:r>
              <a:rPr lang="pt-BR" sz="1200" b="1" dirty="0" smtClean="0">
                <a:solidFill>
                  <a:schemeClr val="accent5">
                    <a:lumMod val="50000"/>
                  </a:schemeClr>
                </a:solidFill>
                <a:latin typeface="Lucida Handwriting" panose="03010101010101010101" pitchFamily="66" charset="0"/>
                <a:cs typeface="Calibri" pitchFamily="34" charset="0"/>
              </a:rPr>
              <a:t>?</a:t>
            </a:r>
            <a:endParaRPr lang="pt-BR" sz="1200" b="1" dirty="0">
              <a:solidFill>
                <a:schemeClr val="accent5">
                  <a:lumMod val="50000"/>
                </a:schemeClr>
              </a:solidFill>
              <a:latin typeface="Lucida Handwriting" panose="03010101010101010101" pitchFamily="66" charset="0"/>
              <a:cs typeface="Calibri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 rot="21220030">
            <a:off x="1118683" y="6232836"/>
            <a:ext cx="3457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 smtClean="0">
                <a:solidFill>
                  <a:schemeClr val="accent5">
                    <a:lumMod val="50000"/>
                  </a:schemeClr>
                </a:solidFill>
                <a:latin typeface="Lucida Handwriting" panose="03010101010101010101" pitchFamily="66" charset="0"/>
                <a:cs typeface="Calibri" pitchFamily="34" charset="0"/>
              </a:rPr>
              <a:t>Quais </a:t>
            </a:r>
            <a:r>
              <a:rPr lang="pt-BR" sz="1200" b="1" dirty="0">
                <a:solidFill>
                  <a:schemeClr val="accent5">
                    <a:lumMod val="50000"/>
                  </a:schemeClr>
                </a:solidFill>
                <a:latin typeface="Lucida Handwriting" panose="03010101010101010101" pitchFamily="66" charset="0"/>
                <a:cs typeface="Calibri" pitchFamily="34" charset="0"/>
              </a:rPr>
              <a:t>as vantagens de uma empresa mais eficiente</a:t>
            </a:r>
            <a:r>
              <a:rPr lang="pt-BR" sz="1200" b="1" dirty="0" smtClean="0">
                <a:solidFill>
                  <a:schemeClr val="accent5">
                    <a:lumMod val="50000"/>
                  </a:schemeClr>
                </a:solidFill>
                <a:latin typeface="Lucida Handwriting" panose="03010101010101010101" pitchFamily="66" charset="0"/>
                <a:cs typeface="Calibri" pitchFamily="34" charset="0"/>
              </a:rPr>
              <a:t>?</a:t>
            </a:r>
            <a:endParaRPr lang="pt-BR" sz="1200" b="1" dirty="0">
              <a:solidFill>
                <a:schemeClr val="accent5">
                  <a:lumMod val="50000"/>
                </a:schemeClr>
              </a:solidFill>
              <a:latin typeface="Lucida Handwriting" panose="03010101010101010101" pitchFamily="66" charset="0"/>
              <a:cs typeface="Calibri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 rot="21318774">
            <a:off x="779535" y="2357158"/>
            <a:ext cx="3738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 smtClean="0">
                <a:solidFill>
                  <a:schemeClr val="accent5">
                    <a:lumMod val="50000"/>
                  </a:schemeClr>
                </a:solidFill>
                <a:latin typeface="Lucida Handwriting" panose="03010101010101010101" pitchFamily="66" charset="0"/>
                <a:cs typeface="Calibri" pitchFamily="34" charset="0"/>
              </a:rPr>
              <a:t>Como </a:t>
            </a:r>
            <a:r>
              <a:rPr lang="pt-BR" sz="1200" b="1" dirty="0">
                <a:solidFill>
                  <a:schemeClr val="accent5">
                    <a:lumMod val="50000"/>
                  </a:schemeClr>
                </a:solidFill>
                <a:latin typeface="Lucida Handwriting" panose="03010101010101010101" pitchFamily="66" charset="0"/>
                <a:cs typeface="Calibri" pitchFamily="34" charset="0"/>
              </a:rPr>
              <a:t>atender as expectativas do cliente</a:t>
            </a:r>
            <a:r>
              <a:rPr lang="pt-BR" sz="1200" b="1" dirty="0" smtClean="0">
                <a:solidFill>
                  <a:schemeClr val="accent5">
                    <a:lumMod val="50000"/>
                  </a:schemeClr>
                </a:solidFill>
                <a:latin typeface="Lucida Handwriting" panose="03010101010101010101" pitchFamily="66" charset="0"/>
                <a:cs typeface="Calibri" pitchFamily="34" charset="0"/>
              </a:rPr>
              <a:t>?</a:t>
            </a:r>
            <a:endParaRPr lang="pt-BR" sz="1200" b="1" dirty="0">
              <a:solidFill>
                <a:schemeClr val="accent5">
                  <a:lumMod val="50000"/>
                </a:schemeClr>
              </a:solidFill>
              <a:latin typeface="Lucida Handwriting" panose="03010101010101010101" pitchFamily="66" charset="0"/>
              <a:cs typeface="Calibri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 rot="21220030">
            <a:off x="902046" y="4924411"/>
            <a:ext cx="3778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 smtClean="0">
                <a:solidFill>
                  <a:schemeClr val="accent5">
                    <a:lumMod val="50000"/>
                  </a:schemeClr>
                </a:solidFill>
                <a:latin typeface="Lucida Handwriting" panose="03010101010101010101" pitchFamily="66" charset="0"/>
                <a:cs typeface="Calibri" pitchFamily="34" charset="0"/>
              </a:rPr>
              <a:t>Como </a:t>
            </a:r>
            <a:r>
              <a:rPr lang="pt-BR" sz="1200" b="1" dirty="0">
                <a:solidFill>
                  <a:schemeClr val="accent5">
                    <a:lumMod val="50000"/>
                  </a:schemeClr>
                </a:solidFill>
                <a:latin typeface="Lucida Handwriting" panose="03010101010101010101" pitchFamily="66" charset="0"/>
                <a:cs typeface="Calibri" pitchFamily="34" charset="0"/>
              </a:rPr>
              <a:t>produzir mais </a:t>
            </a:r>
            <a:r>
              <a:rPr lang="pt-BR" sz="1200" b="1" dirty="0" smtClean="0">
                <a:solidFill>
                  <a:schemeClr val="accent5">
                    <a:lumMod val="50000"/>
                  </a:schemeClr>
                </a:solidFill>
                <a:latin typeface="Lucida Handwriting" panose="03010101010101010101" pitchFamily="66" charset="0"/>
                <a:cs typeface="Calibri" pitchFamily="34" charset="0"/>
              </a:rPr>
              <a:t>ou </a:t>
            </a:r>
            <a:r>
              <a:rPr lang="pt-BR" sz="1200" b="1" dirty="0">
                <a:solidFill>
                  <a:schemeClr val="accent5">
                    <a:lumMod val="50000"/>
                  </a:schemeClr>
                </a:solidFill>
                <a:latin typeface="Lucida Handwriting" panose="03010101010101010101" pitchFamily="66" charset="0"/>
                <a:cs typeface="Calibri" pitchFamily="34" charset="0"/>
              </a:rPr>
              <a:t>prestar mais </a:t>
            </a:r>
            <a:r>
              <a:rPr lang="pt-BR" sz="1200" b="1" dirty="0" smtClean="0">
                <a:solidFill>
                  <a:schemeClr val="accent5">
                    <a:lumMod val="50000"/>
                  </a:schemeClr>
                </a:solidFill>
                <a:latin typeface="Lucida Handwriting" panose="03010101010101010101" pitchFamily="66" charset="0"/>
                <a:cs typeface="Calibri" pitchFamily="34" charset="0"/>
              </a:rPr>
              <a:t>serviços </a:t>
            </a:r>
            <a:r>
              <a:rPr lang="pt-BR" sz="1200" b="1" dirty="0">
                <a:solidFill>
                  <a:schemeClr val="accent5">
                    <a:lumMod val="50000"/>
                  </a:schemeClr>
                </a:solidFill>
                <a:latin typeface="Lucida Handwriting" panose="03010101010101010101" pitchFamily="66" charset="0"/>
                <a:cs typeface="Calibri" pitchFamily="34" charset="0"/>
              </a:rPr>
              <a:t>com os recursos disponíveis da </a:t>
            </a:r>
            <a:endParaRPr lang="pt-BR" sz="1200" b="1" dirty="0" smtClean="0">
              <a:solidFill>
                <a:schemeClr val="accent5">
                  <a:lumMod val="50000"/>
                </a:schemeClr>
              </a:solidFill>
              <a:latin typeface="Lucida Handwriting" panose="03010101010101010101" pitchFamily="66" charset="0"/>
              <a:cs typeface="Calibri" pitchFamily="34" charset="0"/>
            </a:endParaRPr>
          </a:p>
          <a:p>
            <a:pPr algn="just"/>
            <a:r>
              <a:rPr lang="pt-BR" sz="1200" b="1" dirty="0" smtClean="0">
                <a:solidFill>
                  <a:schemeClr val="accent5">
                    <a:lumMod val="50000"/>
                  </a:schemeClr>
                </a:solidFill>
                <a:latin typeface="Lucida Handwriting" panose="03010101010101010101" pitchFamily="66" charset="0"/>
                <a:cs typeface="Calibri" pitchFamily="34" charset="0"/>
              </a:rPr>
              <a:t>empresa?</a:t>
            </a:r>
            <a:endParaRPr lang="pt-BR" sz="1200" b="1" dirty="0">
              <a:solidFill>
                <a:schemeClr val="accent5">
                  <a:lumMod val="50000"/>
                </a:schemeClr>
              </a:solidFill>
              <a:latin typeface="Lucida Handwriting" panose="03010101010101010101" pitchFamily="66" charset="0"/>
              <a:cs typeface="Calibri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 rot="21220030">
            <a:off x="886841" y="3779461"/>
            <a:ext cx="3778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 smtClean="0">
                <a:solidFill>
                  <a:schemeClr val="accent5">
                    <a:lumMod val="50000"/>
                  </a:schemeClr>
                </a:solidFill>
                <a:latin typeface="Lucida Handwriting" panose="03010101010101010101" pitchFamily="66" charset="0"/>
                <a:cs typeface="Calibri" pitchFamily="34" charset="0"/>
              </a:rPr>
              <a:t>Que </a:t>
            </a:r>
            <a:r>
              <a:rPr lang="pt-BR" sz="1200" b="1" dirty="0">
                <a:solidFill>
                  <a:schemeClr val="accent5">
                    <a:lumMod val="50000"/>
                  </a:schemeClr>
                </a:solidFill>
                <a:latin typeface="Lucida Handwriting" panose="03010101010101010101" pitchFamily="66" charset="0"/>
                <a:cs typeface="Calibri" pitchFamily="34" charset="0"/>
              </a:rPr>
              <a:t>tipo de vantagens </a:t>
            </a:r>
            <a:r>
              <a:rPr lang="pt-BR" sz="1200" b="1" dirty="0" smtClean="0">
                <a:solidFill>
                  <a:schemeClr val="accent5">
                    <a:lumMod val="50000"/>
                  </a:schemeClr>
                </a:solidFill>
                <a:latin typeface="Lucida Handwriting" panose="03010101010101010101" pitchFamily="66" charset="0"/>
                <a:cs typeface="Calibri" pitchFamily="34" charset="0"/>
              </a:rPr>
              <a:t>uma empresa </a:t>
            </a:r>
            <a:r>
              <a:rPr lang="pt-BR" sz="1200" b="1" dirty="0">
                <a:solidFill>
                  <a:schemeClr val="accent5">
                    <a:lumMod val="50000"/>
                  </a:schemeClr>
                </a:solidFill>
                <a:latin typeface="Lucida Handwriting" panose="03010101010101010101" pitchFamily="66" charset="0"/>
                <a:cs typeface="Calibri" pitchFamily="34" charset="0"/>
              </a:rPr>
              <a:t>que tem produtos ou </a:t>
            </a:r>
            <a:r>
              <a:rPr lang="pt-BR" sz="1200" b="1" dirty="0" smtClean="0">
                <a:solidFill>
                  <a:schemeClr val="accent5">
                    <a:lumMod val="50000"/>
                  </a:schemeClr>
                </a:solidFill>
                <a:latin typeface="Lucida Handwriting" panose="03010101010101010101" pitchFamily="66" charset="0"/>
                <a:cs typeface="Calibri" pitchFamily="34" charset="0"/>
              </a:rPr>
              <a:t>serviços de </a:t>
            </a:r>
            <a:r>
              <a:rPr lang="pt-BR" sz="1200" b="1" dirty="0">
                <a:solidFill>
                  <a:schemeClr val="accent5">
                    <a:lumMod val="50000"/>
                  </a:schemeClr>
                </a:solidFill>
                <a:latin typeface="Lucida Handwriting" panose="03010101010101010101" pitchFamily="66" charset="0"/>
                <a:cs typeface="Calibri" pitchFamily="34" charset="0"/>
              </a:rPr>
              <a:t>qualidade </a:t>
            </a:r>
            <a:endParaRPr lang="pt-BR" sz="1200" b="1" dirty="0" smtClean="0">
              <a:solidFill>
                <a:schemeClr val="accent5">
                  <a:lumMod val="50000"/>
                </a:schemeClr>
              </a:solidFill>
              <a:latin typeface="Lucida Handwriting" panose="03010101010101010101" pitchFamily="66" charset="0"/>
              <a:cs typeface="Calibri" pitchFamily="34" charset="0"/>
            </a:endParaRPr>
          </a:p>
          <a:p>
            <a:pPr algn="just"/>
            <a:r>
              <a:rPr lang="pt-BR" sz="1200" b="1" dirty="0">
                <a:solidFill>
                  <a:schemeClr val="accent5">
                    <a:lumMod val="50000"/>
                  </a:schemeClr>
                </a:solidFill>
                <a:latin typeface="Lucida Handwriting" panose="03010101010101010101" pitchFamily="66" charset="0"/>
                <a:cs typeface="Calibri" pitchFamily="34" charset="0"/>
              </a:rPr>
              <a:t> </a:t>
            </a:r>
            <a:r>
              <a:rPr lang="pt-BR" sz="1200" b="1" dirty="0" smtClean="0">
                <a:solidFill>
                  <a:schemeClr val="accent5">
                    <a:lumMod val="50000"/>
                  </a:schemeClr>
                </a:solidFill>
                <a:latin typeface="Lucida Handwriting" panose="03010101010101010101" pitchFamily="66" charset="0"/>
                <a:cs typeface="Calibri" pitchFamily="34" charset="0"/>
              </a:rPr>
              <a:t>possui?</a:t>
            </a:r>
            <a:endParaRPr lang="pt-BR" sz="1200" b="1" dirty="0">
              <a:solidFill>
                <a:schemeClr val="accent5">
                  <a:lumMod val="50000"/>
                </a:schemeClr>
              </a:solidFill>
              <a:latin typeface="Lucida Handwriting" panose="03010101010101010101" pitchFamily="66" charset="0"/>
              <a:cs typeface="Calibri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 rot="21220030">
            <a:off x="765172" y="3236675"/>
            <a:ext cx="372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 smtClean="0">
                <a:solidFill>
                  <a:schemeClr val="accent5">
                    <a:lumMod val="50000"/>
                  </a:schemeClr>
                </a:solidFill>
                <a:latin typeface="Lucida Handwriting" panose="03010101010101010101" pitchFamily="66" charset="0"/>
                <a:cs typeface="Calibri" pitchFamily="34" charset="0"/>
              </a:rPr>
              <a:t>Como </a:t>
            </a:r>
            <a:r>
              <a:rPr lang="pt-BR" sz="1200" b="1" dirty="0">
                <a:solidFill>
                  <a:schemeClr val="accent5">
                    <a:lumMod val="50000"/>
                  </a:schemeClr>
                </a:solidFill>
                <a:latin typeface="Lucida Handwriting" panose="03010101010101010101" pitchFamily="66" charset="0"/>
                <a:cs typeface="Calibri" pitchFamily="34" charset="0"/>
              </a:rPr>
              <a:t>fazer para manter a qualidade </a:t>
            </a:r>
            <a:endParaRPr lang="pt-BR" sz="1200" b="1" dirty="0" smtClean="0">
              <a:solidFill>
                <a:schemeClr val="accent5">
                  <a:lumMod val="50000"/>
                </a:schemeClr>
              </a:solidFill>
              <a:latin typeface="Lucida Handwriting" panose="03010101010101010101" pitchFamily="66" charset="0"/>
              <a:cs typeface="Calibri" pitchFamily="34" charset="0"/>
            </a:endParaRPr>
          </a:p>
          <a:p>
            <a:pPr algn="just"/>
            <a:r>
              <a:rPr lang="pt-BR" sz="1200" b="1" dirty="0" smtClean="0">
                <a:solidFill>
                  <a:schemeClr val="accent5">
                    <a:lumMod val="50000"/>
                  </a:schemeClr>
                </a:solidFill>
                <a:latin typeface="Lucida Handwriting" panose="03010101010101010101" pitchFamily="66" charset="0"/>
                <a:cs typeface="Calibri" pitchFamily="34" charset="0"/>
              </a:rPr>
              <a:t>do </a:t>
            </a:r>
            <a:r>
              <a:rPr lang="pt-BR" sz="1200" b="1" dirty="0">
                <a:solidFill>
                  <a:schemeClr val="accent5">
                    <a:lumMod val="50000"/>
                  </a:schemeClr>
                </a:solidFill>
                <a:latin typeface="Lucida Handwriting" panose="03010101010101010101" pitchFamily="66" charset="0"/>
                <a:cs typeface="Calibri" pitchFamily="34" charset="0"/>
              </a:rPr>
              <a:t>produto </a:t>
            </a:r>
            <a:r>
              <a:rPr lang="pt-BR" sz="1200" b="1" dirty="0" smtClean="0">
                <a:solidFill>
                  <a:schemeClr val="accent5">
                    <a:lumMod val="50000"/>
                  </a:schemeClr>
                </a:solidFill>
                <a:latin typeface="Lucida Handwriting" panose="03010101010101010101" pitchFamily="66" charset="0"/>
                <a:cs typeface="Calibri" pitchFamily="34" charset="0"/>
              </a:rPr>
              <a:t>ou serviço?</a:t>
            </a:r>
            <a:endParaRPr lang="pt-BR" sz="1200" b="1" dirty="0">
              <a:solidFill>
                <a:schemeClr val="accent5">
                  <a:lumMod val="50000"/>
                </a:schemeClr>
              </a:solidFill>
              <a:latin typeface="Lucida Handwriting" panose="03010101010101010101" pitchFamily="66" charset="0"/>
              <a:cs typeface="Calibri" pitchFamily="34" charset="0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Organização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39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 descr="BPl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" y="928670"/>
            <a:ext cx="9144000" cy="5715040"/>
          </a:xfrm>
          <a:prstGeom prst="rect">
            <a:avLst/>
          </a:prstGeom>
        </p:spPr>
      </p:pic>
      <p:sp>
        <p:nvSpPr>
          <p:cNvPr id="4" name="Elipse 3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0" y="1357298"/>
            <a:ext cx="914400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Diferenças de Percepções entre os Perfis</a:t>
            </a:r>
            <a:endParaRPr lang="pt-BR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67544" y="2026470"/>
            <a:ext cx="8281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Identificamos diferentes percepções entre os participantes de nível superior e os de nível médio.</a:t>
            </a:r>
          </a:p>
          <a:p>
            <a:pPr algn="just"/>
            <a:endParaRPr lang="pt-BR" sz="1600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539552" y="2925981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As respostas não sofreram alterações significativas entre os grupos de </a:t>
            </a:r>
          </a:p>
          <a:p>
            <a:pPr algn="just"/>
            <a:r>
              <a:rPr lang="pt-BR" sz="16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Empresários  e potenciais  empresários com </a:t>
            </a:r>
          </a:p>
          <a:p>
            <a:pPr algn="just"/>
            <a:r>
              <a:rPr lang="pt-BR" sz="16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mesmo nível de escolaridade.</a:t>
            </a:r>
            <a:endParaRPr lang="pt-BR" sz="16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upo 29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31" name="Retângulo 30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2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22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Organização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m 14" descr="single_diploma_1600_clr_899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108273"/>
            <a:ext cx="1024766" cy="736551"/>
          </a:xfrm>
          <a:prstGeom prst="rect">
            <a:avLst/>
          </a:prstGeom>
        </p:spPr>
      </p:pic>
      <p:pic>
        <p:nvPicPr>
          <p:cNvPr id="16" name="Imagem 15" descr="Graduation_Cap_and_Diploma_PNG_Clipart_Pictur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1159606"/>
            <a:ext cx="936104" cy="63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39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 descr="BPl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" y="928670"/>
            <a:ext cx="9144000" cy="5715040"/>
          </a:xfrm>
          <a:prstGeom prst="rect">
            <a:avLst/>
          </a:prstGeom>
        </p:spPr>
      </p:pic>
      <p:sp>
        <p:nvSpPr>
          <p:cNvPr id="4" name="Elipse 3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0" y="1357298"/>
            <a:ext cx="914400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“Como </a:t>
            </a:r>
            <a:r>
              <a:rPr lang="pt-B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atender as expectativas do cliente?</a:t>
            </a:r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”</a:t>
            </a:r>
            <a:endParaRPr lang="pt-BR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1357290" y="2000240"/>
            <a:ext cx="5302942" cy="8572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Esta pergunta tinha o intuito de averiguar se os participantes iriam </a:t>
            </a:r>
          </a:p>
          <a:p>
            <a:pPr algn="ctr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associar as expectativas do cliente com a eficiência dos processos e a </a:t>
            </a:r>
          </a:p>
          <a:p>
            <a:pPr algn="ctr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qualidade dos produtos ou serviços prestados.</a:t>
            </a:r>
            <a:endParaRPr lang="pt-BR" sz="14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o explicativo retangular com cantos arredondados 15"/>
          <p:cNvSpPr/>
          <p:nvPr/>
        </p:nvSpPr>
        <p:spPr>
          <a:xfrm>
            <a:off x="1259632" y="3284984"/>
            <a:ext cx="1944216" cy="432048"/>
          </a:xfrm>
          <a:prstGeom prst="wedgeRoundRectCallout">
            <a:avLst>
              <a:gd name="adj1" fmla="val -56987"/>
              <a:gd name="adj2" fmla="val 48574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“Saber vender o produto “</a:t>
            </a:r>
            <a:endParaRPr lang="pt-BR" sz="1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o explicativo retangular com cantos arredondados 17"/>
          <p:cNvSpPr/>
          <p:nvPr/>
        </p:nvSpPr>
        <p:spPr>
          <a:xfrm>
            <a:off x="1857356" y="3845565"/>
            <a:ext cx="1634524" cy="432048"/>
          </a:xfrm>
          <a:prstGeom prst="wedgeRoundRectCallout">
            <a:avLst>
              <a:gd name="adj1" fmla="val -58562"/>
              <a:gd name="adj2" fmla="val 17709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“Ter foco no cliente”</a:t>
            </a:r>
            <a:endParaRPr lang="pt-BR" sz="1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o explicativo retangular com cantos arredondados 9"/>
          <p:cNvSpPr/>
          <p:nvPr/>
        </p:nvSpPr>
        <p:spPr>
          <a:xfrm>
            <a:off x="2143107" y="4429132"/>
            <a:ext cx="2932949" cy="432048"/>
          </a:xfrm>
          <a:prstGeom prst="wedgeRoundRectCallout">
            <a:avLst>
              <a:gd name="adj1" fmla="val -58562"/>
              <a:gd name="adj2" fmla="val 17709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“ Oferecer qualidade no serviço prestado”</a:t>
            </a:r>
            <a:endParaRPr lang="pt-BR" sz="1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899592" y="6485552"/>
            <a:ext cx="61206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Expectativas do cliente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Seta para a direita 23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9" name="Imagem 28" descr="businesspeople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8" y="3861048"/>
            <a:ext cx="1080095" cy="1080095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28" name="Retângulo 27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0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31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Organização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39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6" grpId="0" animBg="1"/>
      <p:bldP spid="1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stock-photo-financial-charts-and-graphs-on-the-table-3633305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0109"/>
            <a:ext cx="9144000" cy="5643601"/>
          </a:xfrm>
          <a:prstGeom prst="rect">
            <a:avLst/>
          </a:prstGeom>
        </p:spPr>
      </p:pic>
      <p:pic>
        <p:nvPicPr>
          <p:cNvPr id="13" name="Imagem 12" descr="BPla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" y="928670"/>
            <a:ext cx="9144000" cy="5715040"/>
          </a:xfrm>
          <a:prstGeom prst="rect">
            <a:avLst/>
          </a:prstGeom>
        </p:spPr>
      </p:pic>
      <p:sp>
        <p:nvSpPr>
          <p:cNvPr id="4" name="Elipse 3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Pentágono 4"/>
          <p:cNvSpPr/>
          <p:nvPr/>
        </p:nvSpPr>
        <p:spPr>
          <a:xfrm>
            <a:off x="80208" y="922368"/>
            <a:ext cx="3336720" cy="5841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8456" tIns="110490" rIns="206248" bIns="110490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900" dirty="0" smtClean="0"/>
              <a:t>Organiz</a:t>
            </a:r>
            <a:r>
              <a:rPr lang="pt-BR" sz="2900" kern="1200" dirty="0" smtClean="0"/>
              <a:t>ação</a:t>
            </a:r>
            <a:endParaRPr lang="pt-BR" sz="2900" kern="12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11188" y="1196752"/>
            <a:ext cx="835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Todos os perfis, de forma geral, apresentaram respostas atreladas à qualidade dos produtos ou serviços.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11188" y="1772816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 feedback dos clientes é a ferramenta para mensurar o grau de satisfação com os clientes. </a:t>
            </a:r>
          </a:p>
          <a:p>
            <a:pPr algn="just"/>
            <a:endParaRPr lang="pt-BR" sz="1400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11188" y="2852936"/>
            <a:ext cx="7454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Entretanto, poucos participantes apresentaram respostas atreladas à eficiência dos processos.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899592" y="6485552"/>
            <a:ext cx="61206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Expectativas do cliente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Seta para a direita 23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611188" y="3284984"/>
            <a:ext cx="7454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Poucos participantes explicitaram treinamento ou qualificação profissional.</a:t>
            </a:r>
          </a:p>
        </p:txBody>
      </p:sp>
      <p:pic>
        <p:nvPicPr>
          <p:cNvPr id="29" name="Picture 2" descr="C:\Users\AgoraCriacao10\Desktop\apresentação sebrae\Groups-Meeting-Dark-icon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232928"/>
            <a:ext cx="1728192" cy="1728192"/>
          </a:xfrm>
          <a:prstGeom prst="rect">
            <a:avLst/>
          </a:prstGeom>
          <a:noFill/>
        </p:spPr>
      </p:pic>
      <p:sp>
        <p:nvSpPr>
          <p:cNvPr id="30" name="Texto explicativo retangular com cantos arredondados 29"/>
          <p:cNvSpPr/>
          <p:nvPr/>
        </p:nvSpPr>
        <p:spPr>
          <a:xfrm>
            <a:off x="1404420" y="3861048"/>
            <a:ext cx="3383604" cy="432048"/>
          </a:xfrm>
          <a:prstGeom prst="wedgeRoundRectCallout">
            <a:avLst>
              <a:gd name="adj1" fmla="val -56987"/>
              <a:gd name="adj2" fmla="val 48574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“Se o pessoal tá falando bem do seu negócio é 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porque você tá deixando o cara satisfeito”</a:t>
            </a:r>
            <a:endParaRPr lang="pt-BR" sz="1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o explicativo retangular com cantos arredondados 30"/>
          <p:cNvSpPr/>
          <p:nvPr/>
        </p:nvSpPr>
        <p:spPr>
          <a:xfrm>
            <a:off x="2047362" y="4420489"/>
            <a:ext cx="3214710" cy="432048"/>
          </a:xfrm>
          <a:prstGeom prst="wedgeRoundRectCallout">
            <a:avLst>
              <a:gd name="adj1" fmla="val -58562"/>
              <a:gd name="adj2" fmla="val 17709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“A quantidade de devolução diz isso pra você” </a:t>
            </a:r>
            <a:endParaRPr lang="pt-BR" sz="1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o explicativo retangular com cantos arredondados 31"/>
          <p:cNvSpPr/>
          <p:nvPr/>
        </p:nvSpPr>
        <p:spPr>
          <a:xfrm>
            <a:off x="2333113" y="5004056"/>
            <a:ext cx="5479247" cy="432048"/>
          </a:xfrm>
          <a:prstGeom prst="wedgeRoundRectCallout">
            <a:avLst>
              <a:gd name="adj1" fmla="val -58562"/>
              <a:gd name="adj2" fmla="val 17709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“Tem que ter formas de ouvir os clientes. Ele que vai dizer se tá feliz ou não. 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Se você não fizer esse tipo de pesquisa, não tem jeito. Tem que perguntar mesmo”</a:t>
            </a:r>
            <a:endParaRPr lang="pt-BR" sz="1200" b="1" i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22" name="Retângulo 21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3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34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Organização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11188" y="2276872"/>
            <a:ext cx="8286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Para os de nível médio, entendem como o Boca a Boca. Para os de nível superior, explicitaram de</a:t>
            </a:r>
          </a:p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forma tímida algumas ferramentas de relacionamento com o cliente.</a:t>
            </a:r>
          </a:p>
          <a:p>
            <a:pPr algn="just"/>
            <a:endParaRPr lang="pt-BR" sz="1400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39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1" grpId="0"/>
      <p:bldP spid="28" grpId="0"/>
      <p:bldP spid="30" grpId="0" animBg="1"/>
      <p:bldP spid="31" grpId="0" animBg="1"/>
      <p:bldP spid="32" grpId="0" animBg="1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 descr="BPl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2960"/>
            <a:ext cx="9144000" cy="5715040"/>
          </a:xfrm>
          <a:prstGeom prst="rect">
            <a:avLst/>
          </a:prstGeom>
        </p:spPr>
      </p:pic>
      <p:sp>
        <p:nvSpPr>
          <p:cNvPr id="4" name="Elipse 3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0" y="1081886"/>
            <a:ext cx="914400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“Como </a:t>
            </a:r>
            <a:r>
              <a:rPr lang="pt-B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 melhora a qualidade de um produto ou serviço?</a:t>
            </a:r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”</a:t>
            </a:r>
            <a:endParaRPr lang="pt-BR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0" y="1978215"/>
            <a:ext cx="914400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“Que </a:t>
            </a:r>
            <a:r>
              <a:rPr lang="pt-B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tipo de vantagens </a:t>
            </a:r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uma empresa </a:t>
            </a:r>
            <a:r>
              <a:rPr lang="pt-B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que tem produtos ou </a:t>
            </a:r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serviços de qualidade possui</a:t>
            </a:r>
            <a:r>
              <a:rPr lang="pt-B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?</a:t>
            </a:r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”</a:t>
            </a:r>
            <a:endParaRPr lang="pt-BR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0" y="1531652"/>
            <a:ext cx="914400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“Como </a:t>
            </a:r>
            <a:r>
              <a:rPr lang="pt-B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fazer para manter a qualidade do produto </a:t>
            </a:r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ou serviço?”</a:t>
            </a:r>
            <a:endParaRPr lang="pt-BR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868144" y="2420888"/>
            <a:ext cx="2643206" cy="135732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Estas perguntas visam avaliar</a:t>
            </a:r>
          </a:p>
          <a:p>
            <a:pPr algn="ctr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qual é o nível de compreensão do conceito de qualidade e as </a:t>
            </a:r>
          </a:p>
          <a:p>
            <a:pPr algn="ctr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respectivas ferramentas de </a:t>
            </a:r>
          </a:p>
          <a:p>
            <a:pPr algn="ctr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Controle de Qualidade.</a:t>
            </a:r>
            <a:endParaRPr lang="pt-BR" sz="14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o explicativo retangular com cantos arredondados 22"/>
          <p:cNvSpPr/>
          <p:nvPr/>
        </p:nvSpPr>
        <p:spPr>
          <a:xfrm>
            <a:off x="1331640" y="3140968"/>
            <a:ext cx="2592288" cy="432048"/>
          </a:xfrm>
          <a:prstGeom prst="wedgeRoundRectCallout">
            <a:avLst>
              <a:gd name="adj1" fmla="val -56987"/>
              <a:gd name="adj2" fmla="val 48574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“Se as vendas não caem, 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isso mostra que o produto é bom.” </a:t>
            </a:r>
            <a:endParaRPr lang="pt-BR" sz="1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o explicativo retangular com cantos arredondados 23"/>
          <p:cNvSpPr/>
          <p:nvPr/>
        </p:nvSpPr>
        <p:spPr>
          <a:xfrm>
            <a:off x="2267744" y="3645024"/>
            <a:ext cx="3571900" cy="785817"/>
          </a:xfrm>
          <a:prstGeom prst="wedgeRoundRectCallout">
            <a:avLst>
              <a:gd name="adj1" fmla="val -62355"/>
              <a:gd name="adj2" fmla="val -5994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“ Você tem que entender o que o cara quer, 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fazer do jeito dele. Aí, você sabe que vai manter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a sua qualidade...</a:t>
            </a:r>
            <a:endParaRPr lang="pt-BR" sz="1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899592" y="6485552"/>
            <a:ext cx="61206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Qualidade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Seta para a direita 27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Imagem 31" descr="businesspeople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645024"/>
            <a:ext cx="1080095" cy="1080095"/>
          </a:xfrm>
          <a:prstGeom prst="rect">
            <a:avLst/>
          </a:prstGeom>
        </p:spPr>
      </p:pic>
      <p:grpSp>
        <p:nvGrpSpPr>
          <p:cNvPr id="20" name="Grupo 19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22" name="Retângulo 21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5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26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Organização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39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1" grpId="0" animBg="1"/>
      <p:bldP spid="13" grpId="0" animBg="1"/>
      <p:bldP spid="23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BPl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" y="928670"/>
            <a:ext cx="9144000" cy="5715040"/>
          </a:xfrm>
          <a:prstGeom prst="rect">
            <a:avLst/>
          </a:prstGeom>
        </p:spPr>
      </p:pic>
      <p:sp>
        <p:nvSpPr>
          <p:cNvPr id="4" name="Elipse 3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608710" y="1928802"/>
            <a:ext cx="8139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Demonstraram maior conhecimento sobre o tema e apresentaram respostas mais claras e objetivas.</a:t>
            </a:r>
            <a:endParaRPr lang="pt-BR" sz="14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Pentágono 4"/>
          <p:cNvSpPr/>
          <p:nvPr/>
        </p:nvSpPr>
        <p:spPr>
          <a:xfrm>
            <a:off x="80208" y="922368"/>
            <a:ext cx="3336720" cy="5841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8456" tIns="110490" rIns="206248" bIns="110490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900" kern="1200" dirty="0" smtClean="0"/>
              <a:t>Organização</a:t>
            </a:r>
            <a:endParaRPr lang="pt-BR" sz="2900" kern="12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10420" y="2571744"/>
            <a:ext cx="83540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Mesmo com  maior clareza e objetividade nas respostas também vinculam a percepção da qualidade com a  </a:t>
            </a:r>
            <a:b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visão do cliente. Destacaram poucas estratégias de relacionamento com o cliente. </a:t>
            </a:r>
          </a:p>
          <a:p>
            <a:pPr algn="just"/>
            <a:endParaRPr lang="pt-BR" sz="1400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 Conceito de CRM é desconhecido.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Nível Superior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11188" y="3717032"/>
            <a:ext cx="698514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Isto é, a maioria acredita que a qualidade de seus produtos ou serviços é percebida somente </a:t>
            </a:r>
          </a:p>
          <a:p>
            <a:pPr algn="ctr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 fora para dentro.</a:t>
            </a:r>
            <a:endParaRPr lang="pt-BR" sz="14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Imagem 22" descr="Graduation_Cap_and_Diploma_PNG_Clipart_Pictur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052737"/>
            <a:ext cx="936104" cy="633886"/>
          </a:xfrm>
          <a:prstGeom prst="rect">
            <a:avLst/>
          </a:prstGeom>
        </p:spPr>
      </p:pic>
      <p:sp>
        <p:nvSpPr>
          <p:cNvPr id="24" name="TextBox 19"/>
          <p:cNvSpPr txBox="1"/>
          <p:nvPr/>
        </p:nvSpPr>
        <p:spPr>
          <a:xfrm>
            <a:off x="899592" y="6485552"/>
            <a:ext cx="61206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Qualidade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Seta para a direita 24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7" name="Grupo 16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22" name="Retângulo 21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9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30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Organização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8125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8" grpId="0"/>
      <p:bldP spid="19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BPl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" y="928670"/>
            <a:ext cx="9144000" cy="5715040"/>
          </a:xfrm>
          <a:prstGeom prst="rect">
            <a:avLst/>
          </a:prstGeom>
        </p:spPr>
      </p:pic>
      <p:sp>
        <p:nvSpPr>
          <p:cNvPr id="4" name="Elipse 3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611188" y="1916113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As vantagens em ter produtos de qualidade estão associadas ao aumento das vendas e </a:t>
            </a:r>
          </a:p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crescimento na fatia de mercado. </a:t>
            </a:r>
            <a:endParaRPr lang="pt-BR" sz="14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11188" y="2780928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Poucos entendem que produtos de qualidade são fundamentais para a construção da imagem</a:t>
            </a:r>
          </a:p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 reputação da empresa em médio e longo prazo.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Nível Superior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Imagem 16" descr="Graduation_Cap_and_Diploma_PNG_Clipart_Pictur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052737"/>
            <a:ext cx="936104" cy="633886"/>
          </a:xfrm>
          <a:prstGeom prst="rect">
            <a:avLst/>
          </a:prstGeom>
        </p:spPr>
      </p:pic>
      <p:sp>
        <p:nvSpPr>
          <p:cNvPr id="21" name="Texto explicativo retangular com cantos arredondados 20"/>
          <p:cNvSpPr/>
          <p:nvPr/>
        </p:nvSpPr>
        <p:spPr>
          <a:xfrm>
            <a:off x="1619672" y="3789040"/>
            <a:ext cx="3312368" cy="432048"/>
          </a:xfrm>
          <a:prstGeom prst="wedgeRoundRectCallout">
            <a:avLst>
              <a:gd name="adj1" fmla="val -56987"/>
              <a:gd name="adj2" fmla="val 48574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“ Isso tem nem o que perguntar. 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Quanto mais qualidade mais você vende, oras”</a:t>
            </a:r>
            <a:endParaRPr lang="pt-BR" sz="1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899592" y="6485552"/>
            <a:ext cx="31683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Qualidade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Seta para a direita 22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7" name="Imagem 26" descr="Wedding-Bridesmaid-Dark-ic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1188" y="3789040"/>
            <a:ext cx="864097" cy="865376"/>
          </a:xfrm>
          <a:prstGeom prst="rect">
            <a:avLst/>
          </a:prstGeom>
        </p:spPr>
      </p:pic>
      <p:pic>
        <p:nvPicPr>
          <p:cNvPr id="29" name="Picture 7" descr="C:\Users\AgoraCriacao10\Desktop\apresentação sebrae\Office-Customer-Male-Dark-icon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509120"/>
            <a:ext cx="967366" cy="843930"/>
          </a:xfrm>
          <a:prstGeom prst="rect">
            <a:avLst/>
          </a:prstGeom>
          <a:noFill/>
        </p:spPr>
      </p:pic>
      <p:sp>
        <p:nvSpPr>
          <p:cNvPr id="30" name="Texto explicativo retangular com cantos arredondados 29"/>
          <p:cNvSpPr/>
          <p:nvPr/>
        </p:nvSpPr>
        <p:spPr>
          <a:xfrm flipH="1">
            <a:off x="1547664" y="4437112"/>
            <a:ext cx="3600772" cy="711530"/>
          </a:xfrm>
          <a:prstGeom prst="wedgeRoundRectCallout">
            <a:avLst>
              <a:gd name="adj1" fmla="val -58171"/>
              <a:gd name="adj2" fmla="val -4973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“ Eu fico preocupada com a produção e o meu 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estoque, quando caem não é um bom sinal”.</a:t>
            </a:r>
            <a:endParaRPr lang="pt-BR" sz="1200" b="1" i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20" name="Retângulo 19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8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31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Organização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8125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8" grpId="0"/>
      <p:bldP spid="12" grpId="0" animBg="1"/>
      <p:bldP spid="21" grpId="0" animBg="1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BPl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" y="928670"/>
            <a:ext cx="9144000" cy="5715040"/>
          </a:xfrm>
          <a:prstGeom prst="rect">
            <a:avLst/>
          </a:prstGeom>
        </p:spPr>
      </p:pic>
      <p:sp>
        <p:nvSpPr>
          <p:cNvPr id="4" name="Elipse 3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575048" y="1916113"/>
            <a:ext cx="8496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Não sabem como melhorar a qualidade dos serviços e produtos. </a:t>
            </a:r>
            <a:endParaRPr lang="pt-BR" sz="14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11188" y="2401143"/>
            <a:ext cx="8496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Se existem reclamações, o produto está ruim. Se existem elogios, o serviço está bom.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11188" y="292494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Também acreditam  que a qualidade de seus produtos ou serviços é percebida somente</a:t>
            </a:r>
          </a:p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 fora para dentro.</a:t>
            </a:r>
            <a:endParaRPr lang="pt-BR" sz="14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Nível Médio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" name="Imagem 21" descr="single_diploma_1600_clr_899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980728"/>
            <a:ext cx="1024766" cy="736551"/>
          </a:xfrm>
          <a:prstGeom prst="rect">
            <a:avLst/>
          </a:prstGeom>
        </p:spPr>
      </p:pic>
      <p:sp>
        <p:nvSpPr>
          <p:cNvPr id="23" name="TextBox 19"/>
          <p:cNvSpPr txBox="1"/>
          <p:nvPr/>
        </p:nvSpPr>
        <p:spPr>
          <a:xfrm>
            <a:off x="899592" y="6485552"/>
            <a:ext cx="31683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Qualidade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Seta para a direita 23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Texto explicativo retangular com cantos arredondados 25"/>
          <p:cNvSpPr/>
          <p:nvPr/>
        </p:nvSpPr>
        <p:spPr>
          <a:xfrm>
            <a:off x="1547664" y="3645024"/>
            <a:ext cx="2802042" cy="792088"/>
          </a:xfrm>
          <a:prstGeom prst="wedgeRoundRectCallout">
            <a:avLst>
              <a:gd name="adj1" fmla="val -60046"/>
              <a:gd name="adj2" fmla="val -15159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“Acho que não tem outra. 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Pra melhorar tem que tem algum tipo 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de controle do quanto está voltando, 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de quanto eles reclamam e tal.”</a:t>
            </a:r>
            <a:endParaRPr lang="pt-BR" sz="1200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Imagem 18" descr="Office-Customer-Female-Dark-ic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7544" y="3789040"/>
            <a:ext cx="936104" cy="864096"/>
          </a:xfrm>
          <a:prstGeom prst="rect">
            <a:avLst/>
          </a:prstGeom>
        </p:spPr>
      </p:pic>
      <p:pic>
        <p:nvPicPr>
          <p:cNvPr id="34" name="Imagem 33" descr="Historical-Cowgirl-icon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4437112"/>
            <a:ext cx="864096" cy="864096"/>
          </a:xfrm>
          <a:prstGeom prst="rect">
            <a:avLst/>
          </a:prstGeom>
        </p:spPr>
      </p:pic>
      <p:sp>
        <p:nvSpPr>
          <p:cNvPr id="37" name="Texto explicativo retangular com cantos arredondados 36"/>
          <p:cNvSpPr/>
          <p:nvPr/>
        </p:nvSpPr>
        <p:spPr>
          <a:xfrm>
            <a:off x="1979712" y="4581128"/>
            <a:ext cx="2802042" cy="792088"/>
          </a:xfrm>
          <a:prstGeom prst="wedgeRoundRectCallout">
            <a:avLst>
              <a:gd name="adj1" fmla="val 54171"/>
              <a:gd name="adj2" fmla="val -31994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“É o famoso Boca a Boca. 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Você pode até achar que tá fazendo 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certo, que está tudo com qualidade, 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mas quem vai dizer é o seu cliente.”</a:t>
            </a:r>
            <a:endParaRPr lang="pt-BR" sz="1200" b="1" i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21" name="Retângulo 20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5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30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Organização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8125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8" grpId="0"/>
      <p:bldP spid="16" grpId="0"/>
      <p:bldP spid="12" grpId="0" animBg="1"/>
      <p:bldP spid="26" grpId="0" animBg="1"/>
      <p:bldP spid="3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 descr="BPl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" y="928670"/>
            <a:ext cx="9144000" cy="5715040"/>
          </a:xfrm>
          <a:prstGeom prst="rect">
            <a:avLst/>
          </a:prstGeom>
        </p:spPr>
      </p:pic>
      <p:sp>
        <p:nvSpPr>
          <p:cNvPr id="4" name="Elipse 3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611188" y="1916113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As vantagens em ter produtos de qualidade estão associadas ao aumento das vendas e crescimento </a:t>
            </a:r>
          </a:p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na fatia de mercado e a diminuição de reclamações.</a:t>
            </a:r>
            <a:endParaRPr lang="pt-BR" sz="14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11188" y="2636912"/>
            <a:ext cx="8496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 beneficio da qualidade dos serviços e produtos é imediato. 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Nível Médio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" name="Imagem 23" descr="single_diploma_1600_clr_899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980728"/>
            <a:ext cx="1024766" cy="736551"/>
          </a:xfrm>
          <a:prstGeom prst="rect">
            <a:avLst/>
          </a:prstGeom>
        </p:spPr>
      </p:pic>
      <p:sp>
        <p:nvSpPr>
          <p:cNvPr id="28" name="TextBox 19"/>
          <p:cNvSpPr txBox="1"/>
          <p:nvPr/>
        </p:nvSpPr>
        <p:spPr>
          <a:xfrm>
            <a:off x="899592" y="6485552"/>
            <a:ext cx="31683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Qualidade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Seta para a direita 28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9" name="Grupo 18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20" name="Retângulo 19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1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22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Organização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11188" y="321297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Não associam o beneficio com vantagens competitivas </a:t>
            </a:r>
          </a:p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 médio e longo prazo.</a:t>
            </a:r>
          </a:p>
        </p:txBody>
      </p:sp>
      <p:grpSp>
        <p:nvGrpSpPr>
          <p:cNvPr id="40" name="Grupo 39"/>
          <p:cNvGrpSpPr/>
          <p:nvPr/>
        </p:nvGrpSpPr>
        <p:grpSpPr>
          <a:xfrm>
            <a:off x="611188" y="4187204"/>
            <a:ext cx="3528764" cy="753964"/>
            <a:chOff x="611188" y="4187204"/>
            <a:chExt cx="3528764" cy="753964"/>
          </a:xfrm>
        </p:grpSpPr>
        <p:sp>
          <p:nvSpPr>
            <p:cNvPr id="26" name="CaixaDeTexto 25"/>
            <p:cNvSpPr txBox="1"/>
            <p:nvPr/>
          </p:nvSpPr>
          <p:spPr>
            <a:xfrm>
              <a:off x="611188" y="4345359"/>
              <a:ext cx="1044624" cy="30777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pt-BR" sz="14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Qualidade</a:t>
              </a:r>
            </a:p>
          </p:txBody>
        </p:sp>
        <p:grpSp>
          <p:nvGrpSpPr>
            <p:cNvPr id="38" name="Grupo 37"/>
            <p:cNvGrpSpPr/>
            <p:nvPr/>
          </p:nvGrpSpPr>
          <p:grpSpPr>
            <a:xfrm>
              <a:off x="2250075" y="4187204"/>
              <a:ext cx="1889877" cy="338336"/>
              <a:chOff x="1979712" y="4149080"/>
              <a:chExt cx="1889877" cy="338336"/>
            </a:xfrm>
          </p:grpSpPr>
          <p:sp>
            <p:nvSpPr>
              <p:cNvPr id="27" name="CaixaDeTexto 26"/>
              <p:cNvSpPr txBox="1"/>
              <p:nvPr/>
            </p:nvSpPr>
            <p:spPr>
              <a:xfrm>
                <a:off x="2429429" y="4170346"/>
                <a:ext cx="1440160" cy="30777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Vendas</a:t>
                </a:r>
              </a:p>
            </p:txBody>
          </p:sp>
          <p:sp>
            <p:nvSpPr>
              <p:cNvPr id="35" name="Mais 34"/>
              <p:cNvSpPr/>
              <p:nvPr/>
            </p:nvSpPr>
            <p:spPr>
              <a:xfrm>
                <a:off x="1979712" y="4149080"/>
                <a:ext cx="338336" cy="338336"/>
              </a:xfrm>
              <a:prstGeom prst="mathPlus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9" name="Grupo 38"/>
            <p:cNvGrpSpPr/>
            <p:nvPr/>
          </p:nvGrpSpPr>
          <p:grpSpPr>
            <a:xfrm>
              <a:off x="2267744" y="4602832"/>
              <a:ext cx="1872208" cy="338336"/>
              <a:chOff x="1979712" y="4653136"/>
              <a:chExt cx="1872208" cy="338336"/>
            </a:xfrm>
          </p:grpSpPr>
          <p:sp>
            <p:nvSpPr>
              <p:cNvPr id="33" name="CaixaDeTexto 32"/>
              <p:cNvSpPr txBox="1"/>
              <p:nvPr/>
            </p:nvSpPr>
            <p:spPr>
              <a:xfrm>
                <a:off x="2411388" y="4663769"/>
                <a:ext cx="1440532" cy="30777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Reclamações</a:t>
                </a:r>
              </a:p>
            </p:txBody>
          </p:sp>
          <p:sp>
            <p:nvSpPr>
              <p:cNvPr id="36" name="Menos 35"/>
              <p:cNvSpPr/>
              <p:nvPr/>
            </p:nvSpPr>
            <p:spPr>
              <a:xfrm>
                <a:off x="1979712" y="4653136"/>
                <a:ext cx="338336" cy="338336"/>
              </a:xfrm>
              <a:prstGeom prst="mathMinus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37" name="Seta para a direita listrada 36"/>
            <p:cNvSpPr/>
            <p:nvPr/>
          </p:nvSpPr>
          <p:spPr>
            <a:xfrm>
              <a:off x="1763688" y="4293096"/>
              <a:ext cx="432048" cy="412624"/>
            </a:xfrm>
            <a:prstGeom prst="striped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4858125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8" grpId="0"/>
      <p:bldP spid="17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entágono 4"/>
          <p:cNvSpPr/>
          <p:nvPr/>
        </p:nvSpPr>
        <p:spPr>
          <a:xfrm>
            <a:off x="2792995" y="4717104"/>
            <a:ext cx="3336720" cy="5841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8456" tIns="110490" rIns="206248" bIns="110490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900" kern="1200" dirty="0" smtClean="0"/>
              <a:t>Metodologia</a:t>
            </a:r>
            <a:endParaRPr lang="pt-BR" sz="2900" kern="1200" dirty="0"/>
          </a:p>
        </p:txBody>
      </p:sp>
      <p:sp>
        <p:nvSpPr>
          <p:cNvPr id="13" name="Elipse 12">
            <a:hlinkClick r:id="rId2" action="ppaction://hlinksldjump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052" name="Picture 4" descr="C:\Users\AgoraCriacao10\Desktop\apresentação sebrae\bg_metodologi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  <p:sp>
        <p:nvSpPr>
          <p:cNvPr id="14" name="CaixaDeTexto 13"/>
          <p:cNvSpPr txBox="1"/>
          <p:nvPr/>
        </p:nvSpPr>
        <p:spPr>
          <a:xfrm>
            <a:off x="2988708" y="1772816"/>
            <a:ext cx="3311484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</a:rPr>
              <a:t>Metodologia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0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9" name="Retângulo 8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696291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 descr="BPl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" y="928670"/>
            <a:ext cx="9144000" cy="5715040"/>
          </a:xfrm>
          <a:prstGeom prst="rect">
            <a:avLst/>
          </a:prstGeom>
        </p:spPr>
      </p:pic>
      <p:sp>
        <p:nvSpPr>
          <p:cNvPr id="4" name="Elipse 3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-34170" y="1268427"/>
            <a:ext cx="9178136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“Como </a:t>
            </a:r>
            <a:r>
              <a:rPr lang="pt-B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fazer mais com menos</a:t>
            </a:r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?”</a:t>
            </a:r>
            <a:endParaRPr lang="pt-BR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-16755" y="2219603"/>
            <a:ext cx="9160469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“Quais </a:t>
            </a:r>
            <a:r>
              <a:rPr lang="pt-B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são as maneiras de tornar uma empresa mais eficiente?</a:t>
            </a:r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”</a:t>
            </a:r>
            <a:endParaRPr lang="pt-BR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-22865" y="2692595"/>
            <a:ext cx="9166667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“Quais </a:t>
            </a:r>
            <a:r>
              <a:rPr lang="pt-B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as vantagens de uma empresa mais eficiente?</a:t>
            </a:r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”</a:t>
            </a:r>
            <a:endParaRPr lang="pt-BR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-36512" y="1737349"/>
            <a:ext cx="9180512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“Como </a:t>
            </a:r>
            <a:r>
              <a:rPr lang="pt-B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produzir mais </a:t>
            </a:r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ou </a:t>
            </a:r>
            <a:r>
              <a:rPr lang="pt-B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prestar mais </a:t>
            </a:r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serviços </a:t>
            </a:r>
            <a:r>
              <a:rPr lang="pt-B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 os recursos disponíveis da </a:t>
            </a:r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empresa?”</a:t>
            </a:r>
            <a:endParaRPr lang="pt-BR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899592" y="3861048"/>
            <a:ext cx="3714776" cy="9286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Estas perguntas visam avaliar qual é o </a:t>
            </a:r>
            <a:b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nível de compreensão do conceito de </a:t>
            </a:r>
            <a:b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eficiência que os participantes apresentam.</a:t>
            </a:r>
            <a:endParaRPr lang="pt-BR" sz="14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899592" y="6485552"/>
            <a:ext cx="31683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Eficiência e Produtividade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Seta para a direita 23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0" name="Grupo 19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22" name="Retângulo 21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5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26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Organização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3662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8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BPl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" y="928670"/>
            <a:ext cx="9144000" cy="5715040"/>
          </a:xfrm>
          <a:prstGeom prst="rect">
            <a:avLst/>
          </a:prstGeom>
        </p:spPr>
      </p:pic>
      <p:sp>
        <p:nvSpPr>
          <p:cNvPr id="4" name="Elipse 3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611188" y="3717032"/>
            <a:ext cx="62650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Participantes  com  nível médio  confundem  o  termo </a:t>
            </a:r>
          </a:p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“Eficiência” com “Eficácia”, ou com termos </a:t>
            </a:r>
          </a:p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como  “Produtividade” e “Rentabilidade”.</a:t>
            </a:r>
            <a:endParaRPr lang="pt-BR" sz="14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11188" y="1700808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Nos grupos com nível superior, uma parte considerável dos participantes entende de maneira </a:t>
            </a:r>
          </a:p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adequada o conceito de eficiência. Contudo, ainda há nestes grupos participantes que não conhecem.</a:t>
            </a:r>
            <a:endParaRPr lang="pt-BR" sz="14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611188" y="6478832"/>
            <a:ext cx="3456756" cy="345274"/>
            <a:chOff x="611188" y="6478832"/>
            <a:chExt cx="3456756" cy="345274"/>
          </a:xfrm>
        </p:grpSpPr>
        <p:sp>
          <p:nvSpPr>
            <p:cNvPr id="19" name="TextBox 19"/>
            <p:cNvSpPr txBox="1"/>
            <p:nvPr/>
          </p:nvSpPr>
          <p:spPr>
            <a:xfrm>
              <a:off x="899592" y="6485552"/>
              <a:ext cx="316835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altLang="ko-KR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Eficiência e Produtividade</a:t>
              </a:r>
              <a:endPara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Seta para a direita 19"/>
            <p:cNvSpPr/>
            <p:nvPr/>
          </p:nvSpPr>
          <p:spPr>
            <a:xfrm>
              <a:off x="611188" y="6478832"/>
              <a:ext cx="324408" cy="332656"/>
            </a:xfrm>
            <a:prstGeom prst="righ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0" y="2852936"/>
            <a:ext cx="3724558" cy="736551"/>
            <a:chOff x="0" y="3914816"/>
            <a:chExt cx="3724558" cy="736551"/>
          </a:xfrm>
        </p:grpSpPr>
        <p:sp>
          <p:nvSpPr>
            <p:cNvPr id="21" name="CaixaDeTexto 20"/>
            <p:cNvSpPr txBox="1"/>
            <p:nvPr/>
          </p:nvSpPr>
          <p:spPr>
            <a:xfrm>
              <a:off x="0" y="4077072"/>
              <a:ext cx="2520280" cy="30777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Calibri" pitchFamily="34" charset="0"/>
                  <a:cs typeface="Calibri" pitchFamily="34" charset="0"/>
                </a:rPr>
                <a:t>Nível Médio</a:t>
              </a:r>
              <a:endParaRPr lang="pt-BR" sz="1400" b="1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2" name="Imagem 21" descr="single_diploma_1600_clr_8990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9792" y="3914816"/>
              <a:ext cx="1024766" cy="736551"/>
            </a:xfrm>
            <a:prstGeom prst="rect">
              <a:avLst/>
            </a:prstGeom>
          </p:spPr>
        </p:pic>
      </p:grpSp>
      <p:sp>
        <p:nvSpPr>
          <p:cNvPr id="23" name="CaixaDeTexto 22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Nível Superior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" name="Imagem 23" descr="Graduation_Cap_and_Diploma_PNG_Clipart_Pictur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052737"/>
            <a:ext cx="936104" cy="633886"/>
          </a:xfrm>
          <a:prstGeom prst="rect">
            <a:avLst/>
          </a:prstGeom>
        </p:spPr>
      </p:pic>
      <p:grpSp>
        <p:nvGrpSpPr>
          <p:cNvPr id="30" name="Grupo 29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31" name="Retângulo 30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2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33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Organização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796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8" grpId="0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 descr="BPl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" y="928670"/>
            <a:ext cx="9144000" cy="5715040"/>
          </a:xfrm>
          <a:prstGeom prst="rect">
            <a:avLst/>
          </a:prstGeom>
        </p:spPr>
      </p:pic>
      <p:sp>
        <p:nvSpPr>
          <p:cNvPr id="4" name="Elipse 3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Elipse 8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47056" y="1628775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Dentre as medidas para tornar a empresa mais eficiente, identificamos significativas </a:t>
            </a:r>
          </a:p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diferenças entre os grupos com </a:t>
            </a:r>
            <a:r>
              <a:rPr lang="pt-BR" sz="1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nível superior</a:t>
            </a: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e os grupos com </a:t>
            </a:r>
            <a:r>
              <a:rPr lang="pt-BR" sz="1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nível médio</a:t>
            </a: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pt-BR" sz="14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41892" y="3013423"/>
            <a:ext cx="2341876" cy="27699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Correr </a:t>
            </a:r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</a:rPr>
              <a:t>atrás;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41892" y="3365852"/>
            <a:ext cx="2341876" cy="27699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Botar a mão na massa;</a:t>
            </a:r>
            <a:endParaRPr lang="pt-BR" sz="1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41892" y="3718281"/>
            <a:ext cx="2341876" cy="27699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</a:rPr>
              <a:t>Determinação;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41893" y="4070710"/>
            <a:ext cx="2341876" cy="27699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</a:rPr>
              <a:t>Foco;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41892" y="5472728"/>
            <a:ext cx="2341876" cy="27699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</a:rPr>
              <a:t>Criatividade.</a:t>
            </a:r>
            <a:endParaRPr lang="pt-BR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41892" y="4423139"/>
            <a:ext cx="2341876" cy="27699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</a:rPr>
              <a:t>Mão de obra barata;     </a:t>
            </a:r>
            <a:endParaRPr lang="pt-BR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41892" y="4775568"/>
            <a:ext cx="2341876" cy="27699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</a:rPr>
              <a:t>Reduzir funcionários;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41892" y="5127997"/>
            <a:ext cx="2341876" cy="26930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150" dirty="0" smtClean="0">
                <a:solidFill>
                  <a:schemeClr val="accent5">
                    <a:lumMod val="50000"/>
                  </a:schemeClr>
                </a:solidFill>
              </a:rPr>
              <a:t>Alternativas de baixo custo;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611188" y="6478832"/>
            <a:ext cx="3456756" cy="345274"/>
            <a:chOff x="611188" y="6478832"/>
            <a:chExt cx="3456756" cy="345274"/>
          </a:xfrm>
        </p:grpSpPr>
        <p:sp>
          <p:nvSpPr>
            <p:cNvPr id="30" name="TextBox 19"/>
            <p:cNvSpPr txBox="1"/>
            <p:nvPr/>
          </p:nvSpPr>
          <p:spPr>
            <a:xfrm>
              <a:off x="899592" y="6485552"/>
              <a:ext cx="316835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altLang="ko-KR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Eficiência e Produtividade</a:t>
              </a:r>
              <a:endPara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Seta para a direita 30"/>
            <p:cNvSpPr/>
            <p:nvPr/>
          </p:nvSpPr>
          <p:spPr>
            <a:xfrm>
              <a:off x="611188" y="6478832"/>
              <a:ext cx="324408" cy="332656"/>
            </a:xfrm>
            <a:prstGeom prst="righ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0" y="2348880"/>
            <a:ext cx="3724558" cy="736551"/>
            <a:chOff x="0" y="3914816"/>
            <a:chExt cx="3724558" cy="736551"/>
          </a:xfrm>
        </p:grpSpPr>
        <p:sp>
          <p:nvSpPr>
            <p:cNvPr id="33" name="CaixaDeTexto 32"/>
            <p:cNvSpPr txBox="1"/>
            <p:nvPr/>
          </p:nvSpPr>
          <p:spPr>
            <a:xfrm>
              <a:off x="0" y="4077072"/>
              <a:ext cx="2520280" cy="30777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Calibri" pitchFamily="34" charset="0"/>
                  <a:cs typeface="Calibri" pitchFamily="34" charset="0"/>
                </a:rPr>
                <a:t>Nível Médio</a:t>
              </a:r>
              <a:endParaRPr lang="pt-BR" sz="1400" b="1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34" name="Imagem 33" descr="single_diploma_1600_clr_8990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9792" y="3914816"/>
              <a:ext cx="1024766" cy="736551"/>
            </a:xfrm>
            <a:prstGeom prst="rect">
              <a:avLst/>
            </a:prstGeom>
          </p:spPr>
        </p:pic>
      </p:grpSp>
      <p:sp>
        <p:nvSpPr>
          <p:cNvPr id="35" name="CaixaDeTexto 34"/>
          <p:cNvSpPr txBox="1"/>
          <p:nvPr/>
        </p:nvSpPr>
        <p:spPr>
          <a:xfrm>
            <a:off x="3923928" y="2520993"/>
            <a:ext cx="252028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Nível Superior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" name="Imagem 35" descr="Graduation_Cap_and_Diploma_PNG_Clipart_Pictur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728" y="2482502"/>
            <a:ext cx="936104" cy="633886"/>
          </a:xfrm>
          <a:prstGeom prst="rect">
            <a:avLst/>
          </a:prstGeom>
        </p:spPr>
      </p:pic>
      <p:sp>
        <p:nvSpPr>
          <p:cNvPr id="37" name="CaixaDeTexto 36"/>
          <p:cNvSpPr txBox="1"/>
          <p:nvPr/>
        </p:nvSpPr>
        <p:spPr>
          <a:xfrm>
            <a:off x="3923928" y="2941415"/>
            <a:ext cx="2376264" cy="276999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Automação;</a:t>
            </a:r>
            <a:endParaRPr lang="pt-BR" sz="1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3923928" y="3301455"/>
            <a:ext cx="2371324" cy="276999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Terceirização</a:t>
            </a:r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3923928" y="3661495"/>
            <a:ext cx="2371324" cy="276999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Melhoria dos processos</a:t>
            </a:r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3923928" y="4021535"/>
            <a:ext cx="2371324" cy="27699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Capacitação</a:t>
            </a:r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3923928" y="5461695"/>
            <a:ext cx="2376264" cy="27699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Redução de despesas 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3923928" y="4381575"/>
            <a:ext cx="2376264" cy="27699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Otimização do </a:t>
            </a:r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</a:rPr>
              <a:t>espaço;</a:t>
            </a:r>
            <a:endParaRPr lang="pt-BR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3923928" y="4741615"/>
            <a:ext cx="2376264" cy="27699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Otimização de recursos</a:t>
            </a:r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3923928" y="5101655"/>
            <a:ext cx="2376264" cy="27699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Otimização do tempo</a:t>
            </a:r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Análise Comparativa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9" name="Grupo 48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50" name="Retângulo 49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1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52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Organização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796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 descr="BPl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" y="928670"/>
            <a:ext cx="9144000" cy="5715040"/>
          </a:xfrm>
          <a:prstGeom prst="rect">
            <a:avLst/>
          </a:prstGeom>
        </p:spPr>
      </p:pic>
      <p:sp>
        <p:nvSpPr>
          <p:cNvPr id="4" name="Elipse 3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Elipse 8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11188" y="2348880"/>
            <a:ext cx="3168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Entendem que o conceito de eficiência é </a:t>
            </a:r>
            <a:b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inerente ao desempenho e controle do </a:t>
            </a:r>
            <a:b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gestor. A Centralização das atividades foi fortemente explicitada.</a:t>
            </a:r>
            <a:endParaRPr lang="pt-BR" sz="14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upo 28"/>
          <p:cNvGrpSpPr/>
          <p:nvPr/>
        </p:nvGrpSpPr>
        <p:grpSpPr>
          <a:xfrm>
            <a:off x="611188" y="6478832"/>
            <a:ext cx="3456756" cy="345274"/>
            <a:chOff x="611188" y="6478832"/>
            <a:chExt cx="3456756" cy="345274"/>
          </a:xfrm>
        </p:grpSpPr>
        <p:sp>
          <p:nvSpPr>
            <p:cNvPr id="30" name="TextBox 19"/>
            <p:cNvSpPr txBox="1"/>
            <p:nvPr/>
          </p:nvSpPr>
          <p:spPr>
            <a:xfrm>
              <a:off x="899592" y="6485552"/>
              <a:ext cx="316835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altLang="ko-KR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Eficiência e Produtividade</a:t>
              </a:r>
              <a:endPara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Seta para a direita 30"/>
            <p:cNvSpPr/>
            <p:nvPr/>
          </p:nvSpPr>
          <p:spPr>
            <a:xfrm>
              <a:off x="611188" y="6478832"/>
              <a:ext cx="324408" cy="332656"/>
            </a:xfrm>
            <a:prstGeom prst="righ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3" name="Grupo 31"/>
          <p:cNvGrpSpPr/>
          <p:nvPr/>
        </p:nvGrpSpPr>
        <p:grpSpPr>
          <a:xfrm>
            <a:off x="611188" y="1628775"/>
            <a:ext cx="3724558" cy="736551"/>
            <a:chOff x="0" y="3914816"/>
            <a:chExt cx="3724558" cy="736551"/>
          </a:xfrm>
        </p:grpSpPr>
        <p:sp>
          <p:nvSpPr>
            <p:cNvPr id="33" name="CaixaDeTexto 32"/>
            <p:cNvSpPr txBox="1"/>
            <p:nvPr/>
          </p:nvSpPr>
          <p:spPr>
            <a:xfrm>
              <a:off x="0" y="4077072"/>
              <a:ext cx="2520280" cy="30777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Calibri" pitchFamily="34" charset="0"/>
                  <a:cs typeface="Calibri" pitchFamily="34" charset="0"/>
                </a:rPr>
                <a:t>Nível Médio</a:t>
              </a:r>
              <a:endParaRPr lang="pt-BR" sz="1400" b="1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34" name="Imagem 33" descr="single_diploma_1600_clr_8990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9792" y="3914816"/>
              <a:ext cx="1024766" cy="736551"/>
            </a:xfrm>
            <a:prstGeom prst="rect">
              <a:avLst/>
            </a:prstGeom>
          </p:spPr>
        </p:pic>
      </p:grpSp>
      <p:grpSp>
        <p:nvGrpSpPr>
          <p:cNvPr id="38" name="Grupo 37"/>
          <p:cNvGrpSpPr/>
          <p:nvPr/>
        </p:nvGrpSpPr>
        <p:grpSpPr>
          <a:xfrm>
            <a:off x="4535116" y="1762397"/>
            <a:ext cx="3707904" cy="633886"/>
            <a:chOff x="4535116" y="1762397"/>
            <a:chExt cx="3707904" cy="633886"/>
          </a:xfrm>
        </p:grpSpPr>
        <p:sp>
          <p:nvSpPr>
            <p:cNvPr id="35" name="CaixaDeTexto 34"/>
            <p:cNvSpPr txBox="1"/>
            <p:nvPr/>
          </p:nvSpPr>
          <p:spPr>
            <a:xfrm>
              <a:off x="4535116" y="1800888"/>
              <a:ext cx="2520280" cy="30777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Calibri" pitchFamily="34" charset="0"/>
                  <a:cs typeface="Calibri" pitchFamily="34" charset="0"/>
                </a:rPr>
                <a:t>Nível Superior</a:t>
              </a:r>
              <a:endParaRPr lang="pt-BR" sz="1400" b="1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36" name="Imagem 35" descr="Graduation_Cap_and_Diploma_PNG_Clipart_Pictur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6916" y="1762397"/>
              <a:ext cx="936104" cy="633886"/>
            </a:xfrm>
            <a:prstGeom prst="rect">
              <a:avLst/>
            </a:prstGeom>
          </p:spPr>
        </p:pic>
      </p:grpSp>
      <p:sp>
        <p:nvSpPr>
          <p:cNvPr id="45" name="CaixaDeTexto 44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Análise Comparativa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4494366" y="2348880"/>
            <a:ext cx="3245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Entendem que eficiência é síntese da </a:t>
            </a:r>
            <a:b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otimização de processos, ainda que não</a:t>
            </a:r>
            <a:b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apliquem em suas empresas ou a sugiram </a:t>
            </a:r>
            <a:b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enquanto funcionários.  </a:t>
            </a:r>
            <a:endParaRPr lang="pt-BR" sz="14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0" name="Grupo 39"/>
          <p:cNvGrpSpPr/>
          <p:nvPr/>
        </p:nvGrpSpPr>
        <p:grpSpPr>
          <a:xfrm>
            <a:off x="4211960" y="3717032"/>
            <a:ext cx="3168352" cy="1008112"/>
            <a:chOff x="4211960" y="3717032"/>
            <a:chExt cx="3168352" cy="1008112"/>
          </a:xfrm>
        </p:grpSpPr>
        <p:pic>
          <p:nvPicPr>
            <p:cNvPr id="51" name="Picture 7" descr="C:\Users\AgoraCriacao10\Desktop\apresentação sebrae\Office-Customer-Male-Dark-icon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11960" y="3789040"/>
              <a:ext cx="878383" cy="843930"/>
            </a:xfrm>
            <a:prstGeom prst="rect">
              <a:avLst/>
            </a:prstGeom>
            <a:noFill/>
          </p:spPr>
        </p:pic>
        <p:sp>
          <p:nvSpPr>
            <p:cNvPr id="52" name="Texto explicativo retangular com cantos arredondados 51"/>
            <p:cNvSpPr/>
            <p:nvPr/>
          </p:nvSpPr>
          <p:spPr>
            <a:xfrm>
              <a:off x="5220444" y="3717032"/>
              <a:ext cx="2159868" cy="1008112"/>
            </a:xfrm>
            <a:prstGeom prst="wedgeRoundRectCallout">
              <a:avLst>
                <a:gd name="adj1" fmla="val -56987"/>
                <a:gd name="adj2" fmla="val 48574"/>
                <a:gd name="adj3" fmla="val 16667"/>
              </a:avLst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i="1" dirty="0" smtClean="0">
                  <a:latin typeface="Calibri" pitchFamily="34" charset="0"/>
                  <a:cs typeface="Calibri" pitchFamily="34" charset="0"/>
                </a:rPr>
                <a:t>“Tem que ter um controle</a:t>
              </a:r>
              <a:br>
                <a:rPr lang="pt-BR" sz="1200" b="1" i="1" dirty="0" smtClean="0">
                  <a:latin typeface="Calibri" pitchFamily="34" charset="0"/>
                  <a:cs typeface="Calibri" pitchFamily="34" charset="0"/>
                </a:rPr>
              </a:br>
              <a:r>
                <a:rPr lang="pt-BR" sz="1200" b="1" i="1" dirty="0" smtClean="0">
                  <a:latin typeface="Calibri" pitchFamily="34" charset="0"/>
                  <a:cs typeface="Calibri" pitchFamily="34" charset="0"/>
                </a:rPr>
                <a:t>maior. Hoje, pra você se dar bem, tem que ser gestor. </a:t>
              </a:r>
              <a:br>
                <a:rPr lang="pt-BR" sz="1200" b="1" i="1" dirty="0" smtClean="0">
                  <a:latin typeface="Calibri" pitchFamily="34" charset="0"/>
                  <a:cs typeface="Calibri" pitchFamily="34" charset="0"/>
                </a:rPr>
              </a:br>
              <a:r>
                <a:rPr lang="pt-BR" sz="1200" b="1" i="1" dirty="0" smtClean="0">
                  <a:latin typeface="Calibri" pitchFamily="34" charset="0"/>
                  <a:cs typeface="Calibri" pitchFamily="34" charset="0"/>
                </a:rPr>
                <a:t>É difícil, mas é a realidade.”</a:t>
              </a:r>
              <a:endParaRPr lang="pt-BR" sz="1200" b="1" i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611188" y="3717032"/>
            <a:ext cx="2952700" cy="936104"/>
            <a:chOff x="611188" y="3717032"/>
            <a:chExt cx="2952700" cy="936104"/>
          </a:xfrm>
        </p:grpSpPr>
        <p:sp>
          <p:nvSpPr>
            <p:cNvPr id="49" name="Texto explicativo retangular com cantos arredondados 48"/>
            <p:cNvSpPr/>
            <p:nvPr/>
          </p:nvSpPr>
          <p:spPr>
            <a:xfrm>
              <a:off x="1619672" y="3717032"/>
              <a:ext cx="1944216" cy="432048"/>
            </a:xfrm>
            <a:prstGeom prst="wedgeRoundRectCallout">
              <a:avLst>
                <a:gd name="adj1" fmla="val -56987"/>
                <a:gd name="adj2" fmla="val 48574"/>
                <a:gd name="adj3" fmla="val 16667"/>
              </a:avLst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i="1" dirty="0" smtClean="0">
                  <a:latin typeface="Calibri" pitchFamily="34" charset="0"/>
                  <a:cs typeface="Calibri" pitchFamily="34" charset="0"/>
                </a:rPr>
                <a:t>“O que engorda o boi é o </a:t>
              </a:r>
              <a:br>
                <a:rPr lang="pt-BR" sz="1200" b="1" i="1" dirty="0" smtClean="0">
                  <a:latin typeface="Calibri" pitchFamily="34" charset="0"/>
                  <a:cs typeface="Calibri" pitchFamily="34" charset="0"/>
                </a:rPr>
              </a:br>
              <a:r>
                <a:rPr lang="pt-BR" sz="1200" b="1" i="1" dirty="0" smtClean="0">
                  <a:latin typeface="Calibri" pitchFamily="34" charset="0"/>
                  <a:cs typeface="Calibri" pitchFamily="34" charset="0"/>
                </a:rPr>
                <a:t>olho do dono”</a:t>
              </a:r>
              <a:endParaRPr lang="pt-BR" sz="1200" b="1" i="1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54" name="Imagem 53" descr="Occupations-Waitress-Female-Dark-icon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11188" y="3789040"/>
              <a:ext cx="936103" cy="864096"/>
            </a:xfrm>
            <a:prstGeom prst="rect">
              <a:avLst/>
            </a:prstGeom>
          </p:spPr>
        </p:pic>
      </p:grpSp>
      <p:grpSp>
        <p:nvGrpSpPr>
          <p:cNvPr id="27" name="Grupo 26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29" name="Retângulo 28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2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37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Organização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796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5" grpId="0" animBg="1"/>
      <p:bldP spid="5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BPl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" y="928670"/>
            <a:ext cx="9144000" cy="5715040"/>
          </a:xfrm>
          <a:prstGeom prst="rect">
            <a:avLst/>
          </a:prstGeom>
        </p:spPr>
      </p:pic>
      <p:sp>
        <p:nvSpPr>
          <p:cNvPr id="4" name="Elipse 3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611188" y="1628775"/>
            <a:ext cx="8637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Analisando os participantes como um todo foi possível concluir que o </a:t>
            </a:r>
          </a:p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conceito de qualidade é fortemente associado à percepção do cliente.</a:t>
            </a:r>
            <a:endParaRPr lang="pt-BR" sz="14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07420" y="2204864"/>
            <a:ext cx="8637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Nenhum convidado mencionou práticas internas de controle da qualidade.</a:t>
            </a:r>
            <a:endParaRPr lang="pt-BR" sz="14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07420" y="2636912"/>
            <a:ext cx="8637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Em relação à percepção da qualidade, a maioria das respostas era voltada a fatores como:</a:t>
            </a:r>
            <a:endParaRPr lang="pt-BR" sz="14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21068" y="3152001"/>
            <a:ext cx="806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Taxa de devoluções;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621068" y="3440033"/>
            <a:ext cx="806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Pedidos de assistência técnica;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21068" y="3728065"/>
            <a:ext cx="806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Índice de reclamações;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21068" y="4016097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Queda nas vendas sem cenários de </a:t>
            </a:r>
          </a:p>
          <a:p>
            <a:pPr marL="285750" indent="-285750"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recessão do mercado.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Análises Conclusivas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11188" y="6478832"/>
            <a:ext cx="3456756" cy="345274"/>
            <a:chOff x="611188" y="6478832"/>
            <a:chExt cx="3456756" cy="345274"/>
          </a:xfrm>
        </p:grpSpPr>
        <p:sp>
          <p:nvSpPr>
            <p:cNvPr id="32" name="TextBox 19"/>
            <p:cNvSpPr txBox="1"/>
            <p:nvPr/>
          </p:nvSpPr>
          <p:spPr>
            <a:xfrm>
              <a:off x="899592" y="6485552"/>
              <a:ext cx="316835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altLang="ko-KR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Qualidade</a:t>
              </a:r>
              <a:endPara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Seta para a direita 32"/>
            <p:cNvSpPr/>
            <p:nvPr/>
          </p:nvSpPr>
          <p:spPr>
            <a:xfrm>
              <a:off x="611188" y="6478832"/>
              <a:ext cx="324408" cy="332656"/>
            </a:xfrm>
            <a:prstGeom prst="righ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24" name="Retângulo 23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5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28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Organização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0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  <p:bldP spid="16" grpId="0"/>
      <p:bldP spid="17" grpId="0"/>
      <p:bldP spid="18" grpId="0"/>
      <p:bldP spid="20" grpId="0"/>
      <p:bldP spid="22" grpId="0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BPl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" y="928670"/>
            <a:ext cx="9144000" cy="5715040"/>
          </a:xfrm>
          <a:prstGeom prst="rect">
            <a:avLst/>
          </a:prstGeom>
        </p:spPr>
      </p:pic>
      <p:sp>
        <p:nvSpPr>
          <p:cNvPr id="4" name="Elipse 3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Pentágono 4"/>
          <p:cNvSpPr/>
          <p:nvPr/>
        </p:nvSpPr>
        <p:spPr>
          <a:xfrm>
            <a:off x="80208" y="922368"/>
            <a:ext cx="3336720" cy="5841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8456" tIns="110490" rIns="206248" bIns="110490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900" kern="1200" dirty="0" smtClean="0"/>
              <a:t>Organização</a:t>
            </a:r>
            <a:endParaRPr lang="pt-BR" sz="2900" kern="12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611188" y="1628775"/>
            <a:ext cx="8637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Em relação ao que pode ser feito para melhorar a qualidade dos produtos ou serviços, </a:t>
            </a:r>
          </a:p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 maior parte  dos convidados apresentou respostas como:</a:t>
            </a:r>
            <a:endParaRPr lang="pt-BR" sz="14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11188" y="2418542"/>
            <a:ext cx="2798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Qualificar-se cada vez mais;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611188" y="2789504"/>
            <a:ext cx="3158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Qualificar os funcionários;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11188" y="3160466"/>
            <a:ext cx="315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Focar no bom atendimento;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11188" y="3531428"/>
            <a:ext cx="407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Adotar práticas de pesquisa e desenvolvimento;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611188" y="3902390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Adotar práticas </a:t>
            </a: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 CRM;</a:t>
            </a:r>
            <a:endParaRPr lang="pt-BR" sz="14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11188" y="4273351"/>
            <a:ext cx="1426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Inovar.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Análises Conclusivas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0" name="Grupo 29"/>
          <p:cNvGrpSpPr/>
          <p:nvPr/>
        </p:nvGrpSpPr>
        <p:grpSpPr>
          <a:xfrm>
            <a:off x="611188" y="6478832"/>
            <a:ext cx="3456756" cy="345274"/>
            <a:chOff x="611188" y="6478832"/>
            <a:chExt cx="3456756" cy="345274"/>
          </a:xfrm>
        </p:grpSpPr>
        <p:sp>
          <p:nvSpPr>
            <p:cNvPr id="31" name="TextBox 19"/>
            <p:cNvSpPr txBox="1"/>
            <p:nvPr/>
          </p:nvSpPr>
          <p:spPr>
            <a:xfrm>
              <a:off x="899592" y="6485552"/>
              <a:ext cx="316835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altLang="ko-KR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Qualidade</a:t>
              </a:r>
              <a:endPara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Seta para a direita 31"/>
            <p:cNvSpPr/>
            <p:nvPr/>
          </p:nvSpPr>
          <p:spPr>
            <a:xfrm>
              <a:off x="611188" y="6478832"/>
              <a:ext cx="324408" cy="332656"/>
            </a:xfrm>
            <a:prstGeom prst="righ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25" name="Retângulo 24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6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29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Organização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898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18" grpId="0"/>
      <p:bldP spid="20" grpId="0"/>
      <p:bldP spid="22" grpId="0"/>
      <p:bldP spid="21" grpId="0"/>
      <p:bldP spid="23" grpId="0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BPl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" y="928670"/>
            <a:ext cx="9144000" cy="5715040"/>
          </a:xfrm>
          <a:prstGeom prst="rect">
            <a:avLst/>
          </a:prstGeom>
        </p:spPr>
      </p:pic>
      <p:sp>
        <p:nvSpPr>
          <p:cNvPr id="4" name="Elipse 3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611188" y="1628775"/>
            <a:ext cx="8637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Em relação às vantagens atreladas à qualidade dos produtos ou serviços, </a:t>
            </a:r>
          </a:p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 maior parte dos presentes apresentou respostas como:</a:t>
            </a:r>
            <a:endParaRPr lang="pt-BR" sz="14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11560" y="2451060"/>
            <a:ext cx="3316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Fidelização dos clientes;</a:t>
            </a:r>
            <a:endParaRPr lang="pt-BR" sz="1400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11560" y="2819467"/>
            <a:ext cx="3316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Destaque frente a outras marcas;</a:t>
            </a:r>
            <a:endParaRPr lang="pt-BR" sz="1400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11560" y="3187874"/>
            <a:ext cx="2524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Aumento das </a:t>
            </a:r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vendas;</a:t>
            </a:r>
            <a:endParaRPr lang="pt-BR" sz="1400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11560" y="3556281"/>
            <a:ext cx="3169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Possibilidade de cobrar mais caro;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611560" y="3924688"/>
            <a:ext cx="3169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Preferência;</a:t>
            </a:r>
            <a:endParaRPr lang="pt-BR" sz="14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11560" y="4293096"/>
            <a:ext cx="360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Redução das devoluções e manutenções.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611188" y="6478832"/>
            <a:ext cx="3456756" cy="345274"/>
            <a:chOff x="611188" y="6478832"/>
            <a:chExt cx="3456756" cy="345274"/>
          </a:xfrm>
        </p:grpSpPr>
        <p:sp>
          <p:nvSpPr>
            <p:cNvPr id="30" name="TextBox 19"/>
            <p:cNvSpPr txBox="1"/>
            <p:nvPr/>
          </p:nvSpPr>
          <p:spPr>
            <a:xfrm>
              <a:off x="899592" y="6485552"/>
              <a:ext cx="316835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altLang="ko-KR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Qualidade</a:t>
              </a:r>
              <a:endPara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Seta para a direita 30"/>
            <p:cNvSpPr/>
            <p:nvPr/>
          </p:nvSpPr>
          <p:spPr>
            <a:xfrm>
              <a:off x="611188" y="6478832"/>
              <a:ext cx="324408" cy="332656"/>
            </a:xfrm>
            <a:prstGeom prst="righ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37" name="CaixaDeTexto 36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Análises Conclusivas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25" name="Retângulo 24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8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32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Organização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36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18" grpId="0"/>
      <p:bldP spid="20" grpId="0"/>
      <p:bldP spid="22" grpId="0"/>
      <p:bldP spid="21" grpId="0"/>
      <p:bldP spid="23" grpId="0"/>
      <p:bldP spid="3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 descr="BPl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" y="928670"/>
            <a:ext cx="9144000" cy="5715040"/>
          </a:xfrm>
          <a:prstGeom prst="rect">
            <a:avLst/>
          </a:prstGeom>
        </p:spPr>
      </p:pic>
      <p:sp>
        <p:nvSpPr>
          <p:cNvPr id="4" name="Elipse 3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611188" y="1628775"/>
            <a:ext cx="8637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Analisando os convidados como um todo foi possível concluir que</a:t>
            </a:r>
          </a:p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 conceito de eficiência apenas é compreendido adequadamente por uma parte dos convidados.</a:t>
            </a:r>
            <a:endParaRPr lang="pt-BR" sz="14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07420" y="2204864"/>
            <a:ext cx="8637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Para a outra parte, o termo não está muito bem definido e ainda é confuso. </a:t>
            </a:r>
            <a:endParaRPr lang="pt-BR" sz="14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11188" y="2636912"/>
            <a:ext cx="8637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Em relação aos benefícios advindos do aumento da eficiência foram citados fatores como:</a:t>
            </a:r>
            <a:endParaRPr lang="pt-BR" sz="14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11188" y="3118877"/>
            <a:ext cx="4526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Melhor atendimento às necessidades dos clientes;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611188" y="3455696"/>
            <a:ext cx="4454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Aumento da produtividade;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11188" y="4129335"/>
            <a:ext cx="4454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Aumento da rentabilidade.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11188" y="3792515"/>
            <a:ext cx="4454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Redução do tempo operacional;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0" name="Grupo 29"/>
          <p:cNvGrpSpPr/>
          <p:nvPr/>
        </p:nvGrpSpPr>
        <p:grpSpPr>
          <a:xfrm>
            <a:off x="611188" y="6478832"/>
            <a:ext cx="4968924" cy="345274"/>
            <a:chOff x="611188" y="6478832"/>
            <a:chExt cx="4968924" cy="345274"/>
          </a:xfrm>
        </p:grpSpPr>
        <p:sp>
          <p:nvSpPr>
            <p:cNvPr id="31" name="TextBox 19"/>
            <p:cNvSpPr txBox="1"/>
            <p:nvPr/>
          </p:nvSpPr>
          <p:spPr>
            <a:xfrm>
              <a:off x="899592" y="6485552"/>
              <a:ext cx="468052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altLang="ko-KR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Eficiência e Produtividade</a:t>
              </a:r>
              <a:endPara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Seta para a direita 31"/>
            <p:cNvSpPr/>
            <p:nvPr/>
          </p:nvSpPr>
          <p:spPr>
            <a:xfrm>
              <a:off x="611188" y="6478832"/>
              <a:ext cx="324408" cy="332656"/>
            </a:xfrm>
            <a:prstGeom prst="righ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33" name="CaixaDeTexto 32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Análises Conclusiva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24" name="Retângulo 23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5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26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Organização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3717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  <p:bldP spid="16" grpId="0"/>
      <p:bldP spid="17" grpId="0"/>
      <p:bldP spid="18" grpId="0"/>
      <p:bldP spid="20" grpId="0"/>
      <p:bldP spid="22" grpId="0"/>
      <p:bldP spid="3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BPl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" y="928670"/>
            <a:ext cx="9144000" cy="5715040"/>
          </a:xfrm>
          <a:prstGeom prst="rect">
            <a:avLst/>
          </a:prstGeom>
        </p:spPr>
      </p:pic>
      <p:sp>
        <p:nvSpPr>
          <p:cNvPr id="4" name="Elipse 3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611188" y="2204864"/>
            <a:ext cx="8637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Este grupo apresentou um padrão de resposta mais simplista, menos claro e menos objetivo. </a:t>
            </a:r>
          </a:p>
          <a:p>
            <a:pPr algn="just"/>
            <a:endParaRPr lang="pt-BR" sz="1400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As respostas foram mais voltadas a ações que o empreendedor deve tomar frente a situações de dificuldades.</a:t>
            </a:r>
            <a:endParaRPr lang="pt-BR" sz="14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611188" y="3933056"/>
            <a:ext cx="86371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Já este grupo apresentou um padrão de resposta</a:t>
            </a:r>
          </a:p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mais robusto, mais conciso e específico. </a:t>
            </a:r>
          </a:p>
          <a:p>
            <a:pPr algn="just"/>
            <a:endParaRPr lang="pt-BR" sz="1400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As respostas não se voltaram apenas a ações que</a:t>
            </a:r>
          </a:p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deveriam ser tomadas em cenários de dificuldades,</a:t>
            </a:r>
          </a:p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mas também englobaram ações que </a:t>
            </a:r>
          </a:p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poderiam ser tomadas em casos de</a:t>
            </a:r>
          </a:p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oportunidade de crescimento.</a:t>
            </a:r>
            <a:endParaRPr lang="pt-BR" sz="14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Análise Conclusiva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611188" y="1628775"/>
            <a:ext cx="3724558" cy="736551"/>
            <a:chOff x="0" y="3914816"/>
            <a:chExt cx="3724558" cy="736551"/>
          </a:xfrm>
        </p:grpSpPr>
        <p:sp>
          <p:nvSpPr>
            <p:cNvPr id="24" name="CaixaDeTexto 23"/>
            <p:cNvSpPr txBox="1"/>
            <p:nvPr/>
          </p:nvSpPr>
          <p:spPr>
            <a:xfrm>
              <a:off x="0" y="4077072"/>
              <a:ext cx="2520280" cy="30777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Calibri" pitchFamily="34" charset="0"/>
                  <a:cs typeface="Calibri" pitchFamily="34" charset="0"/>
                </a:rPr>
                <a:t>Nível Médio</a:t>
              </a:r>
              <a:endParaRPr lang="pt-BR" sz="1400" b="1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5" name="Imagem 24" descr="single_diploma_1600_clr_8990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9792" y="3914816"/>
              <a:ext cx="1024766" cy="736551"/>
            </a:xfrm>
            <a:prstGeom prst="rect">
              <a:avLst/>
            </a:prstGeom>
          </p:spPr>
        </p:pic>
      </p:grpSp>
      <p:grpSp>
        <p:nvGrpSpPr>
          <p:cNvPr id="28" name="Grupo 27"/>
          <p:cNvGrpSpPr/>
          <p:nvPr/>
        </p:nvGrpSpPr>
        <p:grpSpPr>
          <a:xfrm>
            <a:off x="611188" y="3212976"/>
            <a:ext cx="3707904" cy="633886"/>
            <a:chOff x="5004048" y="1970601"/>
            <a:chExt cx="3707904" cy="633886"/>
          </a:xfrm>
        </p:grpSpPr>
        <p:sp>
          <p:nvSpPr>
            <p:cNvPr id="26" name="CaixaDeTexto 25"/>
            <p:cNvSpPr txBox="1"/>
            <p:nvPr/>
          </p:nvSpPr>
          <p:spPr>
            <a:xfrm>
              <a:off x="5004048" y="2060848"/>
              <a:ext cx="2520280" cy="30777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Calibri" pitchFamily="34" charset="0"/>
                  <a:cs typeface="Calibri" pitchFamily="34" charset="0"/>
                </a:rPr>
                <a:t>Nível Superior</a:t>
              </a:r>
              <a:endParaRPr lang="pt-BR" sz="1400" b="1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7" name="Imagem 26" descr="Graduation_Cap_and_Diploma_PNG_Clipart_Pictur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75848" y="1970601"/>
              <a:ext cx="936104" cy="633886"/>
            </a:xfrm>
            <a:prstGeom prst="rect">
              <a:avLst/>
            </a:prstGeom>
          </p:spPr>
        </p:pic>
      </p:grpSp>
      <p:grpSp>
        <p:nvGrpSpPr>
          <p:cNvPr id="35" name="Grupo 34"/>
          <p:cNvGrpSpPr/>
          <p:nvPr/>
        </p:nvGrpSpPr>
        <p:grpSpPr>
          <a:xfrm>
            <a:off x="611188" y="6478832"/>
            <a:ext cx="4968924" cy="345274"/>
            <a:chOff x="611188" y="6478832"/>
            <a:chExt cx="4968924" cy="345274"/>
          </a:xfrm>
        </p:grpSpPr>
        <p:sp>
          <p:nvSpPr>
            <p:cNvPr id="36" name="TextBox 19"/>
            <p:cNvSpPr txBox="1"/>
            <p:nvPr/>
          </p:nvSpPr>
          <p:spPr>
            <a:xfrm>
              <a:off x="899592" y="6485552"/>
              <a:ext cx="468052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altLang="ko-KR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Eficiência e Produtividade</a:t>
              </a:r>
              <a:endPara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Seta para a direita 36"/>
            <p:cNvSpPr/>
            <p:nvPr/>
          </p:nvSpPr>
          <p:spPr>
            <a:xfrm>
              <a:off x="611188" y="6478832"/>
              <a:ext cx="324408" cy="332656"/>
            </a:xfrm>
            <a:prstGeom prst="righ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33" name="Retângulo 32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4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38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Organização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5613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BPl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" y="928670"/>
            <a:ext cx="9144000" cy="5715040"/>
          </a:xfrm>
          <a:prstGeom prst="rect">
            <a:avLst/>
          </a:prstGeom>
        </p:spPr>
      </p:pic>
      <p:sp>
        <p:nvSpPr>
          <p:cNvPr id="4" name="Elipse 3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601756" y="1916832"/>
            <a:ext cx="6346508" cy="4082970"/>
            <a:chOff x="1214414" y="1285860"/>
            <a:chExt cx="6858048" cy="4713942"/>
          </a:xfrm>
        </p:grpSpPr>
        <p:graphicFrame>
          <p:nvGraphicFramePr>
            <p:cNvPr id="18" name="Diagrama 17"/>
            <p:cNvGraphicFramePr/>
            <p:nvPr/>
          </p:nvGraphicFramePr>
          <p:xfrm>
            <a:off x="1214414" y="1285860"/>
            <a:ext cx="6858048" cy="44926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0" name="CaixaDeTexto 19"/>
            <p:cNvSpPr txBox="1"/>
            <p:nvPr/>
          </p:nvSpPr>
          <p:spPr>
            <a:xfrm>
              <a:off x="1520304" y="2295430"/>
              <a:ext cx="12143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>
                  <a:latin typeface="Calibri" pitchFamily="34" charset="0"/>
                  <a:cs typeface="Calibri" pitchFamily="34" charset="0"/>
                </a:rPr>
                <a:t>Empresários</a:t>
              </a:r>
              <a:endParaRPr lang="pt-BR" sz="1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6623214" y="2304733"/>
              <a:ext cx="9494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>
                  <a:latin typeface="Calibri" pitchFamily="34" charset="0"/>
                  <a:cs typeface="Calibri" pitchFamily="34" charset="0"/>
                </a:rPr>
                <a:t>Potencial</a:t>
              </a:r>
              <a:endParaRPr lang="pt-BR" sz="1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2699792" y="5661248"/>
              <a:ext cx="13624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>
                  <a:latin typeface="Calibri" pitchFamily="34" charset="0"/>
                  <a:cs typeface="Calibri" pitchFamily="34" charset="0"/>
                </a:rPr>
                <a:t>Nível Superior</a:t>
              </a:r>
              <a:endParaRPr lang="pt-BR" sz="1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5076056" y="5661248"/>
              <a:ext cx="11909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>
                  <a:latin typeface="Calibri" pitchFamily="34" charset="0"/>
                  <a:cs typeface="Calibri" pitchFamily="34" charset="0"/>
                </a:rPr>
                <a:t>Nível Médio</a:t>
              </a:r>
              <a:endParaRPr lang="pt-BR" sz="16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611188" y="6478832"/>
            <a:ext cx="3456756" cy="345274"/>
            <a:chOff x="611188" y="6478832"/>
            <a:chExt cx="3456756" cy="345274"/>
          </a:xfrm>
        </p:grpSpPr>
        <p:sp>
          <p:nvSpPr>
            <p:cNvPr id="21" name="TextBox 19"/>
            <p:cNvSpPr txBox="1"/>
            <p:nvPr/>
          </p:nvSpPr>
          <p:spPr>
            <a:xfrm>
              <a:off x="899592" y="6485552"/>
              <a:ext cx="316835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altLang="ko-KR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Principais diferenças</a:t>
              </a:r>
              <a:endPara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Seta para a direita 25"/>
            <p:cNvSpPr/>
            <p:nvPr/>
          </p:nvSpPr>
          <p:spPr>
            <a:xfrm>
              <a:off x="611188" y="6478832"/>
              <a:ext cx="324408" cy="332656"/>
            </a:xfrm>
            <a:prstGeom prst="righ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7" name="CaixaDeTexto 26"/>
          <p:cNvSpPr txBox="1"/>
          <p:nvPr/>
        </p:nvSpPr>
        <p:spPr>
          <a:xfrm>
            <a:off x="0" y="1142984"/>
            <a:ext cx="385192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Diferença de Percepções entre Perfis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28" name="Retângulo 27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9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30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Organização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5613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hlinkClick r:id="rId2" action="ppaction://hlinksldjump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26" name="Picture 2" descr="http://files.softicons.com/download/social-media-icons/new-social-media-icons-by-mohamed-elgharabawy/png/256x256/emai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522" y="3370050"/>
            <a:ext cx="1180486" cy="118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eis.unesp.br/Home/Instituicao/administracao/informatica/telefon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814232"/>
            <a:ext cx="1159095" cy="115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de cantos arredondados 9"/>
          <p:cNvSpPr/>
          <p:nvPr/>
        </p:nvSpPr>
        <p:spPr>
          <a:xfrm>
            <a:off x="539552" y="2750336"/>
            <a:ext cx="1436528" cy="8464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Calibri" pitchFamily="34" charset="0"/>
                <a:cs typeface="Calibri" pitchFamily="34" charset="0"/>
              </a:rPr>
              <a:t>Banco de  Dados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483766" y="4376137"/>
            <a:ext cx="2359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2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6605328" y="4592161"/>
            <a:ext cx="2359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200" dirty="0"/>
          </a:p>
        </p:txBody>
      </p:sp>
      <p:grpSp>
        <p:nvGrpSpPr>
          <p:cNvPr id="32" name="Grupo 31"/>
          <p:cNvGrpSpPr/>
          <p:nvPr/>
        </p:nvGrpSpPr>
        <p:grpSpPr>
          <a:xfrm>
            <a:off x="395536" y="1124744"/>
            <a:ext cx="1944216" cy="576064"/>
            <a:chOff x="2051716" y="1409110"/>
            <a:chExt cx="2317053" cy="1183680"/>
          </a:xfrm>
        </p:grpSpPr>
        <p:sp>
          <p:nvSpPr>
            <p:cNvPr id="33" name="Retângulo de cantos arredondados 32"/>
            <p:cNvSpPr/>
            <p:nvPr/>
          </p:nvSpPr>
          <p:spPr>
            <a:xfrm>
              <a:off x="2051716" y="1409110"/>
              <a:ext cx="2317053" cy="118368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34" name="Retângulo 33"/>
            <p:cNvSpPr/>
            <p:nvPr/>
          </p:nvSpPr>
          <p:spPr>
            <a:xfrm>
              <a:off x="2109499" y="1466893"/>
              <a:ext cx="2201487" cy="10681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kern="1200" dirty="0" smtClean="0">
                  <a:latin typeface="Calibri" pitchFamily="34" charset="0"/>
                  <a:cs typeface="Calibri" pitchFamily="34" charset="0"/>
                </a:rPr>
                <a:t>Captação</a:t>
              </a:r>
              <a:endParaRPr lang="pt-BR" sz="2000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9" name="Retângulo de cantos arredondados 58"/>
          <p:cNvSpPr/>
          <p:nvPr/>
        </p:nvSpPr>
        <p:spPr>
          <a:xfrm>
            <a:off x="5868144" y="1814232"/>
            <a:ext cx="2016224" cy="11521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Realização de</a:t>
            </a:r>
            <a:br>
              <a:rPr lang="pt-BR" sz="1400" dirty="0" smtClean="0"/>
            </a:br>
            <a:r>
              <a:rPr lang="pt-BR" sz="1400" dirty="0" smtClean="0"/>
              <a:t> ligações a partir de equipe própria.</a:t>
            </a:r>
          </a:p>
        </p:txBody>
      </p:sp>
      <p:sp>
        <p:nvSpPr>
          <p:cNvPr id="60" name="Retângulo de cantos arredondados 59"/>
          <p:cNvSpPr/>
          <p:nvPr/>
        </p:nvSpPr>
        <p:spPr>
          <a:xfrm>
            <a:off x="5868144" y="3326400"/>
            <a:ext cx="2088232" cy="11521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Envio de emails para confirmação da </a:t>
            </a:r>
            <a:br>
              <a:rPr lang="pt-BR" sz="1400" dirty="0" smtClean="0"/>
            </a:br>
            <a:r>
              <a:rPr lang="pt-BR" sz="1400" dirty="0" smtClean="0"/>
              <a:t>Pesquisa</a:t>
            </a:r>
            <a:endParaRPr lang="pt-BR" sz="1400" dirty="0"/>
          </a:p>
        </p:txBody>
      </p:sp>
      <p:cxnSp>
        <p:nvCxnSpPr>
          <p:cNvPr id="62" name="Conector angulado 61"/>
          <p:cNvCxnSpPr>
            <a:stCxn id="10" idx="3"/>
            <a:endCxn id="1028" idx="1"/>
          </p:cNvCxnSpPr>
          <p:nvPr/>
        </p:nvCxnSpPr>
        <p:spPr>
          <a:xfrm flipV="1">
            <a:off x="1976080" y="2393780"/>
            <a:ext cx="1515800" cy="77977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Conector angulado 63"/>
          <p:cNvCxnSpPr>
            <a:endCxn id="1026" idx="1"/>
          </p:cNvCxnSpPr>
          <p:nvPr/>
        </p:nvCxnSpPr>
        <p:spPr>
          <a:xfrm>
            <a:off x="1979712" y="3182384"/>
            <a:ext cx="1483810" cy="777909"/>
          </a:xfrm>
          <a:prstGeom prst="bentConnector3">
            <a:avLst>
              <a:gd name="adj1" fmla="val 5092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5" name="Conector de seta reta 74"/>
          <p:cNvCxnSpPr>
            <a:stCxn id="1028" idx="3"/>
            <a:endCxn id="59" idx="1"/>
          </p:cNvCxnSpPr>
          <p:nvPr/>
        </p:nvCxnSpPr>
        <p:spPr>
          <a:xfrm flipV="1">
            <a:off x="4650975" y="2390296"/>
            <a:ext cx="1217169" cy="34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Conector de seta reta 75"/>
          <p:cNvCxnSpPr/>
          <p:nvPr/>
        </p:nvCxnSpPr>
        <p:spPr>
          <a:xfrm flipV="1">
            <a:off x="4644008" y="3902464"/>
            <a:ext cx="1217169" cy="34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9" name="Imagem 78" descr="whatsapp-logo-cortad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5013176"/>
            <a:ext cx="807900" cy="783069"/>
          </a:xfrm>
          <a:prstGeom prst="rect">
            <a:avLst/>
          </a:prstGeom>
        </p:spPr>
      </p:pic>
      <p:sp>
        <p:nvSpPr>
          <p:cNvPr id="80" name="Retângulo de cantos arredondados 79"/>
          <p:cNvSpPr/>
          <p:nvPr/>
        </p:nvSpPr>
        <p:spPr>
          <a:xfrm>
            <a:off x="1763688" y="5013176"/>
            <a:ext cx="5665832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 smtClean="0"/>
              <a:t>Após a abordagem e confirmação de presença do participante, </a:t>
            </a:r>
            <a:br>
              <a:rPr lang="pt-BR" sz="1400" dirty="0" smtClean="0"/>
            </a:br>
            <a:r>
              <a:rPr lang="pt-BR" sz="1400" dirty="0" smtClean="0"/>
              <a:t>é feito o contato através do </a:t>
            </a:r>
            <a:r>
              <a:rPr lang="pt-BR" sz="1400" b="1" dirty="0" smtClean="0"/>
              <a:t>whatsapp, </a:t>
            </a:r>
            <a:r>
              <a:rPr lang="pt-BR" sz="1400" dirty="0" smtClean="0"/>
              <a:t>Informando a localização </a:t>
            </a:r>
            <a:br>
              <a:rPr lang="pt-BR" sz="1400" dirty="0" smtClean="0"/>
            </a:br>
            <a:r>
              <a:rPr lang="pt-BR" sz="1400" dirty="0" smtClean="0"/>
              <a:t>(GPS) do local</a:t>
            </a:r>
          </a:p>
        </p:txBody>
      </p:sp>
      <p:sp>
        <p:nvSpPr>
          <p:cNvPr id="25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27" name="Retângulo 26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9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31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4636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9" grpId="0" animBg="1"/>
      <p:bldP spid="60" grpId="0" animBg="1"/>
      <p:bldP spid="8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 descr="BPla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" y="928670"/>
            <a:ext cx="9144000" cy="5715040"/>
          </a:xfrm>
          <a:prstGeom prst="rect">
            <a:avLst/>
          </a:prstGeom>
        </p:spPr>
      </p:pic>
      <p:sp>
        <p:nvSpPr>
          <p:cNvPr id="4" name="Elipse 3">
            <a:hlinkClick r:id="" action="ppaction://noaction"/>
          </p:cNvPr>
          <p:cNvSpPr/>
          <p:nvPr/>
        </p:nvSpPr>
        <p:spPr>
          <a:xfrm>
            <a:off x="7634173" y="5301208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0" y="1052736"/>
            <a:ext cx="914400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Todo este conteúdo cabe em uma única gaveta ou seria necessário mais de uma gaveta para acomodá-lo?</a:t>
            </a:r>
            <a:endParaRPr lang="pt-BR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0" y="1844824"/>
            <a:ext cx="914400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“Caso caiba em uma gaveta, como se chamaria a gaveta onde estaria guardado este conteúdo?”</a:t>
            </a:r>
            <a:endParaRPr lang="pt-BR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123728" y="2852936"/>
            <a:ext cx="12961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?</a:t>
            </a:r>
            <a:endParaRPr lang="pt-BR" sz="20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611188" y="6478832"/>
            <a:ext cx="3456756" cy="345274"/>
            <a:chOff x="611188" y="6478832"/>
            <a:chExt cx="3456756" cy="345274"/>
          </a:xfrm>
        </p:grpSpPr>
        <p:sp>
          <p:nvSpPr>
            <p:cNvPr id="20" name="TextBox 19"/>
            <p:cNvSpPr txBox="1"/>
            <p:nvPr/>
          </p:nvSpPr>
          <p:spPr>
            <a:xfrm>
              <a:off x="899592" y="6485552"/>
              <a:ext cx="316835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altLang="ko-KR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Objetivo do estudo</a:t>
              </a:r>
              <a:endPara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Seta para a direita 20"/>
            <p:cNvSpPr/>
            <p:nvPr/>
          </p:nvSpPr>
          <p:spPr>
            <a:xfrm>
              <a:off x="611188" y="6478832"/>
              <a:ext cx="324408" cy="332656"/>
            </a:xfrm>
            <a:prstGeom prst="righ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25" name="Retângulo 24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6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27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Organização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" descr="C:\Users\AgoraCriacao10\Desktop\apresentação sebrae\gaveta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140968"/>
            <a:ext cx="1719833" cy="17198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52347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C:\Users\AgoraCriacao10\Desktop\apresentação sebrae\4b0208a6d0b840d9ce4d4a52247aca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9144000" cy="5746992"/>
          </a:xfrm>
          <a:prstGeom prst="rect">
            <a:avLst/>
          </a:prstGeom>
          <a:noFill/>
        </p:spPr>
      </p:pic>
      <p:sp>
        <p:nvSpPr>
          <p:cNvPr id="4" name="Elipse 3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Pentágono 4"/>
          <p:cNvSpPr/>
          <p:nvPr/>
        </p:nvSpPr>
        <p:spPr>
          <a:xfrm>
            <a:off x="80208" y="922368"/>
            <a:ext cx="3336720" cy="5841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8456" tIns="110490" rIns="206248" bIns="110490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900" kern="12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85720" y="1643050"/>
            <a:ext cx="8424936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Apesar de algumas exceções, a maioria dos grupos entendeu que o tema ORGANIZAÇÃO deve ser uma gaveta. 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285720" y="2357430"/>
            <a:ext cx="8424936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É um tema muito amplo e de suma relevância, porém, difícil de ser explorado de maneira clara e objetiva. </a:t>
            </a:r>
            <a:endParaRPr lang="pt-BR" sz="14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85720" y="3071810"/>
            <a:ext cx="8424936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 nome “ORGANIZAÇÃO” </a:t>
            </a:r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foi considerado pouco </a:t>
            </a: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representativo para </a:t>
            </a:r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 tema </a:t>
            </a: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pela </a:t>
            </a: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maioria dos participantes.</a:t>
            </a:r>
            <a:endParaRPr lang="pt-BR" sz="14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85720" y="3786190"/>
            <a:ext cx="8358246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Grupos de Nível médio sugerem nomes lúdicos, como “</a:t>
            </a:r>
            <a:r>
              <a:rPr lang="pt-BR" sz="1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 A a Z</a:t>
            </a: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”, “</a:t>
            </a:r>
            <a:r>
              <a:rPr lang="pt-BR" sz="1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Tudo que você Precisa saber</a:t>
            </a: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”, “</a:t>
            </a:r>
            <a:r>
              <a:rPr lang="pt-BR" sz="1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Clique aqui</a:t>
            </a: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85720" y="4500570"/>
            <a:ext cx="8358246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Os de Nível superior preferem nomes técnicos e acadêmicos, como “Ferramentas” e “Gestão”.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Análise Conclusiva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611188" y="6478832"/>
            <a:ext cx="3456756" cy="345274"/>
            <a:chOff x="611188" y="6478832"/>
            <a:chExt cx="3456756" cy="345274"/>
          </a:xfrm>
        </p:grpSpPr>
        <p:sp>
          <p:nvSpPr>
            <p:cNvPr id="22" name="TextBox 19"/>
            <p:cNvSpPr txBox="1"/>
            <p:nvPr/>
          </p:nvSpPr>
          <p:spPr>
            <a:xfrm>
              <a:off x="899592" y="6485552"/>
              <a:ext cx="316835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altLang="ko-KR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Objetivo do estudo</a:t>
              </a:r>
              <a:endPara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Seta para a direita 26"/>
            <p:cNvSpPr/>
            <p:nvPr/>
          </p:nvSpPr>
          <p:spPr>
            <a:xfrm>
              <a:off x="611188" y="6478832"/>
              <a:ext cx="324408" cy="332656"/>
            </a:xfrm>
            <a:prstGeom prst="righ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28" name="Retângulo 27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9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5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Organização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91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14" grpId="0" animBg="1"/>
      <p:bldP spid="16" grpId="0" animBg="1"/>
      <p:bldP spid="12" grpId="0" animBg="1"/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10634" y="764704"/>
            <a:ext cx="9126000" cy="5760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Pentágono 4"/>
          <p:cNvSpPr/>
          <p:nvPr/>
        </p:nvSpPr>
        <p:spPr>
          <a:xfrm>
            <a:off x="80208" y="922368"/>
            <a:ext cx="3336720" cy="5841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8456" tIns="110490" rIns="206248" bIns="110490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900" kern="1200" dirty="0" smtClean="0"/>
              <a:t>Organização</a:t>
            </a:r>
            <a:endParaRPr lang="pt-BR" sz="2900" kern="1200" dirty="0"/>
          </a:p>
        </p:txBody>
      </p:sp>
      <p:grpSp>
        <p:nvGrpSpPr>
          <p:cNvPr id="25" name="Grupo 24"/>
          <p:cNvGrpSpPr/>
          <p:nvPr/>
        </p:nvGrpSpPr>
        <p:grpSpPr>
          <a:xfrm>
            <a:off x="576796" y="1628775"/>
            <a:ext cx="8567203" cy="4354556"/>
            <a:chOff x="576796" y="1628775"/>
            <a:chExt cx="8567203" cy="4354556"/>
          </a:xfrm>
        </p:grpSpPr>
        <p:sp>
          <p:nvSpPr>
            <p:cNvPr id="11" name="CaixaDeTexto 10"/>
            <p:cNvSpPr txBox="1"/>
            <p:nvPr/>
          </p:nvSpPr>
          <p:spPr>
            <a:xfrm>
              <a:off x="4929190" y="1928802"/>
              <a:ext cx="17856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 smtClean="0">
                  <a:solidFill>
                    <a:srgbClr val="FFC000"/>
                  </a:solidFill>
                  <a:latin typeface="Arial Black" pitchFamily="34" charset="0"/>
                </a:rPr>
                <a:t>DE A a Z</a:t>
              </a:r>
              <a:endParaRPr lang="pt-BR" sz="2400" dirty="0">
                <a:solidFill>
                  <a:srgbClr val="FFC000"/>
                </a:solidFill>
                <a:latin typeface="Arial Black" pitchFamily="34" charset="0"/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5786446" y="2428868"/>
              <a:ext cx="1762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rgbClr val="00B0F0"/>
                  </a:solidFill>
                  <a:latin typeface="Arial Black" pitchFamily="34" charset="0"/>
                </a:rPr>
                <a:t>MARKETING</a:t>
              </a:r>
              <a:endParaRPr lang="pt-BR" dirty="0">
                <a:solidFill>
                  <a:srgbClr val="00B0F0"/>
                </a:solidFill>
                <a:latin typeface="Arial Black" pitchFamily="34" charset="0"/>
              </a:endParaRPr>
            </a:p>
          </p:txBody>
        </p:sp>
        <p:grpSp>
          <p:nvGrpSpPr>
            <p:cNvPr id="23" name="Grupo 22"/>
            <p:cNvGrpSpPr/>
            <p:nvPr/>
          </p:nvGrpSpPr>
          <p:grpSpPr>
            <a:xfrm>
              <a:off x="576796" y="1628775"/>
              <a:ext cx="8567203" cy="4354556"/>
              <a:chOff x="576796" y="1628775"/>
              <a:chExt cx="8567203" cy="4354556"/>
            </a:xfrm>
          </p:grpSpPr>
          <p:pic>
            <p:nvPicPr>
              <p:cNvPr id="5122" name="Picture 2" descr="C:\Users\Agora20\Downloads\Cloud 1 (2)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796" y="1916832"/>
                <a:ext cx="8567203" cy="4066499"/>
              </a:xfrm>
              <a:prstGeom prst="rect">
                <a:avLst/>
              </a:prstGeom>
              <a:noFill/>
            </p:spPr>
          </p:pic>
          <p:sp>
            <p:nvSpPr>
              <p:cNvPr id="9" name="CaixaDeTexto 8"/>
              <p:cNvSpPr txBox="1"/>
              <p:nvPr/>
            </p:nvSpPr>
            <p:spPr>
              <a:xfrm rot="16200000">
                <a:off x="7276515" y="2581873"/>
                <a:ext cx="2104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>
                    <a:solidFill>
                      <a:srgbClr val="FFC000"/>
                    </a:solidFill>
                    <a:latin typeface="Arial Black" pitchFamily="34" charset="0"/>
                  </a:rPr>
                  <a:t>ORGANIZAÇÃO</a:t>
                </a:r>
                <a:endParaRPr lang="pt-BR" dirty="0">
                  <a:solidFill>
                    <a:srgbClr val="FFC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4067944" y="1628775"/>
                <a:ext cx="29039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dirty="0" smtClean="0">
                    <a:solidFill>
                      <a:schemeClr val="accent1"/>
                    </a:solidFill>
                    <a:latin typeface="Arial Black" pitchFamily="34" charset="0"/>
                  </a:rPr>
                  <a:t>PASSO A PASSO</a:t>
                </a:r>
                <a:endParaRPr lang="pt-BR" sz="2400" dirty="0">
                  <a:solidFill>
                    <a:schemeClr val="accent1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1979712" y="5445224"/>
                <a:ext cx="14285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>
                    <a:solidFill>
                      <a:schemeClr val="accent1"/>
                    </a:solidFill>
                    <a:latin typeface="Arial Black" pitchFamily="34" charset="0"/>
                  </a:rPr>
                  <a:t>EMPRESA</a:t>
                </a:r>
                <a:endParaRPr lang="pt-BR" dirty="0">
                  <a:solidFill>
                    <a:schemeClr val="accent1"/>
                  </a:solidFill>
                  <a:latin typeface="Arial Black" pitchFamily="34" charset="0"/>
                </a:endParaRPr>
              </a:p>
            </p:txBody>
          </p:sp>
        </p:grpSp>
      </p:grpSp>
      <p:sp>
        <p:nvSpPr>
          <p:cNvPr id="21" name="Retângulo 20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Nomes Sugeridos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611188" y="6478832"/>
            <a:ext cx="3456756" cy="345274"/>
            <a:chOff x="611188" y="6478832"/>
            <a:chExt cx="3456756" cy="345274"/>
          </a:xfrm>
        </p:grpSpPr>
        <p:sp>
          <p:nvSpPr>
            <p:cNvPr id="19" name="TextBox 19"/>
            <p:cNvSpPr txBox="1"/>
            <p:nvPr/>
          </p:nvSpPr>
          <p:spPr>
            <a:xfrm>
              <a:off x="899592" y="6485552"/>
              <a:ext cx="316835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altLang="ko-KR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Objetivo do estudo</a:t>
              </a:r>
              <a:endPara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Seta para a direita 21"/>
            <p:cNvSpPr/>
            <p:nvPr/>
          </p:nvSpPr>
          <p:spPr>
            <a:xfrm>
              <a:off x="611188" y="6478832"/>
              <a:ext cx="324408" cy="332656"/>
            </a:xfrm>
            <a:prstGeom prst="righ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28" name="Retângulo 27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9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5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Organização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2699792" y="1124744"/>
            <a:ext cx="6444208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Nomes mais citados pelos participantes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7860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tângulo 53"/>
          <p:cNvSpPr/>
          <p:nvPr/>
        </p:nvSpPr>
        <p:spPr>
          <a:xfrm>
            <a:off x="10634" y="764704"/>
            <a:ext cx="9126000" cy="5760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Pentágono 4"/>
          <p:cNvSpPr/>
          <p:nvPr/>
        </p:nvSpPr>
        <p:spPr>
          <a:xfrm>
            <a:off x="80208" y="922368"/>
            <a:ext cx="3336720" cy="5841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8456" tIns="110490" rIns="206248" bIns="110490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900" kern="1200" dirty="0" smtClean="0"/>
              <a:t>Organização</a:t>
            </a:r>
            <a:endParaRPr lang="pt-BR" sz="2900" kern="1200" dirty="0"/>
          </a:p>
        </p:txBody>
      </p:sp>
      <p:sp>
        <p:nvSpPr>
          <p:cNvPr id="21" name="Retângulo 20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Melhores Nomes Sugeridos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upo 17"/>
          <p:cNvGrpSpPr/>
          <p:nvPr/>
        </p:nvGrpSpPr>
        <p:grpSpPr>
          <a:xfrm>
            <a:off x="611188" y="6478832"/>
            <a:ext cx="3456756" cy="345274"/>
            <a:chOff x="611188" y="6478832"/>
            <a:chExt cx="3456756" cy="345274"/>
          </a:xfrm>
        </p:grpSpPr>
        <p:sp>
          <p:nvSpPr>
            <p:cNvPr id="19" name="TextBox 19"/>
            <p:cNvSpPr txBox="1"/>
            <p:nvPr/>
          </p:nvSpPr>
          <p:spPr>
            <a:xfrm>
              <a:off x="899592" y="6485552"/>
              <a:ext cx="316835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altLang="ko-KR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Objetivo do estudo</a:t>
              </a:r>
              <a:endPara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Seta para a direita 21"/>
            <p:cNvSpPr/>
            <p:nvPr/>
          </p:nvSpPr>
          <p:spPr>
            <a:xfrm>
              <a:off x="611188" y="6478832"/>
              <a:ext cx="324408" cy="332656"/>
            </a:xfrm>
            <a:prstGeom prst="righ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3" name="CaixaDeTexto 22"/>
          <p:cNvSpPr txBox="1"/>
          <p:nvPr/>
        </p:nvSpPr>
        <p:spPr>
          <a:xfrm>
            <a:off x="2411760" y="1628800"/>
            <a:ext cx="1584176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Vantagens</a:t>
            </a:r>
            <a:endParaRPr lang="pt-BR" sz="1400" b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4115949" y="1628800"/>
            <a:ext cx="1584176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Desvantagens</a:t>
            </a:r>
            <a:endParaRPr lang="pt-BR" sz="1400" b="1" dirty="0"/>
          </a:p>
        </p:txBody>
      </p:sp>
      <p:grpSp>
        <p:nvGrpSpPr>
          <p:cNvPr id="70" name="Grupo 69"/>
          <p:cNvGrpSpPr/>
          <p:nvPr/>
        </p:nvGrpSpPr>
        <p:grpSpPr>
          <a:xfrm>
            <a:off x="611188" y="2358172"/>
            <a:ext cx="1800572" cy="432048"/>
            <a:chOff x="611188" y="2358172"/>
            <a:chExt cx="1800572" cy="432048"/>
          </a:xfrm>
        </p:grpSpPr>
        <p:sp>
          <p:nvSpPr>
            <p:cNvPr id="33" name="Seta para a direita 32"/>
            <p:cNvSpPr/>
            <p:nvPr/>
          </p:nvSpPr>
          <p:spPr>
            <a:xfrm>
              <a:off x="611188" y="2358172"/>
              <a:ext cx="432048" cy="432048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1043608" y="2420888"/>
              <a:ext cx="1368152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latin typeface="Calibri" pitchFamily="34" charset="0"/>
                  <a:cs typeface="Calibri" pitchFamily="34" charset="0"/>
                </a:rPr>
                <a:t>Processos</a:t>
              </a:r>
              <a:endParaRPr lang="pt-BR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1" name="CaixaDeTexto 40"/>
          <p:cNvSpPr txBox="1"/>
          <p:nvPr/>
        </p:nvSpPr>
        <p:spPr>
          <a:xfrm>
            <a:off x="2483768" y="2239417"/>
            <a:ext cx="1584176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Calibri" pitchFamily="34" charset="0"/>
                <a:cs typeface="Calibri" pitchFamily="34" charset="0"/>
              </a:rPr>
              <a:t>Nome que 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 compreende o 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conteúdo. Muito citado.</a:t>
            </a:r>
            <a:endParaRPr lang="pt-BR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5820138" y="1628800"/>
            <a:ext cx="1368152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Indicado</a:t>
            </a:r>
            <a:endParaRPr lang="pt-BR" sz="1400" b="1" dirty="0"/>
          </a:p>
        </p:txBody>
      </p:sp>
      <p:sp>
        <p:nvSpPr>
          <p:cNvPr id="50" name="CaixaDeTexto 49"/>
          <p:cNvSpPr txBox="1"/>
          <p:nvPr/>
        </p:nvSpPr>
        <p:spPr>
          <a:xfrm>
            <a:off x="7308304" y="1628800"/>
            <a:ext cx="1368152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Não Indicado</a:t>
            </a:r>
            <a:endParaRPr lang="pt-BR" sz="1400" b="1" dirty="0"/>
          </a:p>
        </p:txBody>
      </p:sp>
      <p:sp>
        <p:nvSpPr>
          <p:cNvPr id="51" name="CaixaDeTexto 50"/>
          <p:cNvSpPr txBox="1"/>
          <p:nvPr/>
        </p:nvSpPr>
        <p:spPr>
          <a:xfrm>
            <a:off x="4211960" y="2239417"/>
            <a:ext cx="1584176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Calibri" pitchFamily="34" charset="0"/>
                <a:cs typeface="Calibri" pitchFamily="34" charset="0"/>
              </a:rPr>
              <a:t>Entendido 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significativamente como termo  jurídico.</a:t>
            </a:r>
            <a:endParaRPr lang="pt-BR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5868144" y="2154779"/>
            <a:ext cx="1368152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Calibri" pitchFamily="34" charset="0"/>
                <a:cs typeface="Calibri" pitchFamily="34" charset="0"/>
              </a:rPr>
              <a:t>Nível superior  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(principalmente 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engenharias e 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administração).</a:t>
            </a:r>
            <a:endParaRPr lang="pt-BR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7308304" y="2070140"/>
            <a:ext cx="1368152" cy="938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Calibri" pitchFamily="34" charset="0"/>
                <a:cs typeface="Calibri" pitchFamily="34" charset="0"/>
              </a:rPr>
              <a:t>Nível médio e 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quem nunca 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trabalhou em 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médias ou grandes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organizações.</a:t>
            </a:r>
            <a:endParaRPr lang="pt-BR" sz="11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5" name="Conector reto 54"/>
          <p:cNvCxnSpPr/>
          <p:nvPr/>
        </p:nvCxnSpPr>
        <p:spPr>
          <a:xfrm>
            <a:off x="611188" y="3073388"/>
            <a:ext cx="82092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upo 78"/>
          <p:cNvGrpSpPr/>
          <p:nvPr/>
        </p:nvGrpSpPr>
        <p:grpSpPr>
          <a:xfrm>
            <a:off x="611188" y="3500427"/>
            <a:ext cx="1728564" cy="432048"/>
            <a:chOff x="611188" y="3505291"/>
            <a:chExt cx="1728564" cy="432048"/>
          </a:xfrm>
        </p:grpSpPr>
        <p:sp>
          <p:nvSpPr>
            <p:cNvPr id="56" name="Seta para a direita 55"/>
            <p:cNvSpPr/>
            <p:nvPr/>
          </p:nvSpPr>
          <p:spPr>
            <a:xfrm>
              <a:off x="611188" y="3505291"/>
              <a:ext cx="432048" cy="432048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7" name="CaixaDeTexto 56"/>
            <p:cNvSpPr txBox="1"/>
            <p:nvPr/>
          </p:nvSpPr>
          <p:spPr>
            <a:xfrm>
              <a:off x="971600" y="3536649"/>
              <a:ext cx="1368152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latin typeface="Calibri" pitchFamily="34" charset="0"/>
                  <a:cs typeface="Calibri" pitchFamily="34" charset="0"/>
                </a:rPr>
                <a:t>Gestão</a:t>
              </a:r>
              <a:endParaRPr lang="pt-BR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8" name="CaixaDeTexto 57"/>
          <p:cNvSpPr txBox="1"/>
          <p:nvPr/>
        </p:nvSpPr>
        <p:spPr>
          <a:xfrm>
            <a:off x="2411760" y="3501008"/>
            <a:ext cx="1584176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Calibri" pitchFamily="34" charset="0"/>
                <a:cs typeface="Calibri" pitchFamily="34" charset="0"/>
              </a:rPr>
              <a:t>Nome técnico e muito 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bem entendido. </a:t>
            </a:r>
            <a:endParaRPr lang="pt-BR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4139952" y="3331731"/>
            <a:ext cx="1584176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Calibri" pitchFamily="34" charset="0"/>
                <a:cs typeface="Calibri" pitchFamily="34" charset="0"/>
              </a:rPr>
              <a:t>Relacionado com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 gestão de orçamentos,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 fluxo de caixa, e outros vieses financeiros.</a:t>
            </a:r>
            <a:endParaRPr lang="pt-BR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5868144" y="3501008"/>
            <a:ext cx="1368152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Calibri" pitchFamily="34" charset="0"/>
                <a:cs typeface="Calibri" pitchFamily="34" charset="0"/>
              </a:rPr>
              <a:t>Nível superior.  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endParaRPr lang="pt-BR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7236296" y="3150260"/>
            <a:ext cx="1512168" cy="938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Calibri" pitchFamily="34" charset="0"/>
                <a:cs typeface="Calibri" pitchFamily="34" charset="0"/>
              </a:rPr>
              <a:t>Nível médio de 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baixo nível cultural. 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Nível superior de áreas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 financeiras, Marketing  e ou econômicas.</a:t>
            </a:r>
            <a:endParaRPr lang="pt-BR" sz="11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2" name="Conector reto 61"/>
          <p:cNvCxnSpPr/>
          <p:nvPr/>
        </p:nvCxnSpPr>
        <p:spPr>
          <a:xfrm>
            <a:off x="611188" y="4217749"/>
            <a:ext cx="82092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upo 79"/>
          <p:cNvGrpSpPr/>
          <p:nvPr/>
        </p:nvGrpSpPr>
        <p:grpSpPr>
          <a:xfrm>
            <a:off x="611188" y="4380493"/>
            <a:ext cx="1728564" cy="646331"/>
            <a:chOff x="611188" y="4380493"/>
            <a:chExt cx="1728564" cy="646331"/>
          </a:xfrm>
        </p:grpSpPr>
        <p:sp>
          <p:nvSpPr>
            <p:cNvPr id="63" name="Seta para a direita 62"/>
            <p:cNvSpPr/>
            <p:nvPr/>
          </p:nvSpPr>
          <p:spPr>
            <a:xfrm>
              <a:off x="611188" y="4487634"/>
              <a:ext cx="432048" cy="432048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4" name="CaixaDeTexto 63"/>
            <p:cNvSpPr txBox="1"/>
            <p:nvPr/>
          </p:nvSpPr>
          <p:spPr>
            <a:xfrm>
              <a:off x="971600" y="4380493"/>
              <a:ext cx="1368152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latin typeface="Calibri" pitchFamily="34" charset="0"/>
                  <a:cs typeface="Calibri" pitchFamily="34" charset="0"/>
                </a:rPr>
                <a:t>Gestão </a:t>
              </a:r>
              <a:br>
                <a:rPr lang="pt-BR" dirty="0" smtClean="0">
                  <a:latin typeface="Calibri" pitchFamily="34" charset="0"/>
                  <a:cs typeface="Calibri" pitchFamily="34" charset="0"/>
                </a:rPr>
              </a:br>
              <a:r>
                <a:rPr lang="pt-BR" dirty="0" smtClean="0">
                  <a:latin typeface="Calibri" pitchFamily="34" charset="0"/>
                  <a:cs typeface="Calibri" pitchFamily="34" charset="0"/>
                </a:rPr>
                <a:t>Empresarial</a:t>
              </a:r>
              <a:endParaRPr lang="pt-BR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5" name="CaixaDeTexto 64"/>
          <p:cNvSpPr txBox="1"/>
          <p:nvPr/>
        </p:nvSpPr>
        <p:spPr>
          <a:xfrm>
            <a:off x="2411760" y="4318938"/>
            <a:ext cx="1584176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Calibri" pitchFamily="34" charset="0"/>
                <a:cs typeface="Calibri" pitchFamily="34" charset="0"/>
              </a:rPr>
              <a:t>Nome que 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 compreende o 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conteúdo e melhor 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entendido. </a:t>
            </a:r>
            <a:endParaRPr lang="pt-BR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6" name="CaixaDeTexto 65"/>
          <p:cNvSpPr txBox="1"/>
          <p:nvPr/>
        </p:nvSpPr>
        <p:spPr>
          <a:xfrm>
            <a:off x="4139952" y="4572853"/>
            <a:ext cx="158417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Calibri" pitchFamily="34" charset="0"/>
                <a:cs typeface="Calibri" pitchFamily="34" charset="0"/>
              </a:rPr>
              <a:t>Duas palavras.</a:t>
            </a:r>
            <a:endParaRPr lang="pt-BR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" name="CaixaDeTexto 66"/>
          <p:cNvSpPr txBox="1"/>
          <p:nvPr/>
        </p:nvSpPr>
        <p:spPr>
          <a:xfrm>
            <a:off x="5796136" y="4488215"/>
            <a:ext cx="1368152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Calibri" pitchFamily="34" charset="0"/>
                <a:cs typeface="Calibri" pitchFamily="34" charset="0"/>
              </a:rPr>
              <a:t>Nível superior  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e nível médio.</a:t>
            </a:r>
            <a:endParaRPr lang="pt-BR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7236296" y="4488215"/>
            <a:ext cx="1368152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Calibri" pitchFamily="34" charset="0"/>
                <a:cs typeface="Calibri" pitchFamily="34" charset="0"/>
              </a:rPr>
              <a:t>Nível médio de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 baixíssimo nível 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cultural.</a:t>
            </a:r>
            <a:endParaRPr lang="pt-BR" sz="11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9" name="Conector reto 68"/>
          <p:cNvCxnSpPr/>
          <p:nvPr/>
        </p:nvCxnSpPr>
        <p:spPr>
          <a:xfrm>
            <a:off x="611188" y="5213231"/>
            <a:ext cx="82092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upo 80"/>
          <p:cNvGrpSpPr/>
          <p:nvPr/>
        </p:nvGrpSpPr>
        <p:grpSpPr>
          <a:xfrm>
            <a:off x="611188" y="5563835"/>
            <a:ext cx="2016596" cy="432048"/>
            <a:chOff x="611188" y="5563835"/>
            <a:chExt cx="2016596" cy="432048"/>
          </a:xfrm>
        </p:grpSpPr>
        <p:sp>
          <p:nvSpPr>
            <p:cNvPr id="71" name="Seta para a direita 70"/>
            <p:cNvSpPr/>
            <p:nvPr/>
          </p:nvSpPr>
          <p:spPr>
            <a:xfrm>
              <a:off x="611188" y="5563835"/>
              <a:ext cx="432048" cy="432048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2" name="CaixaDeTexto 71"/>
            <p:cNvSpPr txBox="1"/>
            <p:nvPr/>
          </p:nvSpPr>
          <p:spPr>
            <a:xfrm>
              <a:off x="971600" y="5595193"/>
              <a:ext cx="1656184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latin typeface="Calibri" pitchFamily="34" charset="0"/>
                  <a:cs typeface="Calibri" pitchFamily="34" charset="0"/>
                </a:rPr>
                <a:t>Passo a passo</a:t>
              </a:r>
              <a:endParaRPr lang="pt-BR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73" name="CaixaDeTexto 72"/>
          <p:cNvSpPr txBox="1"/>
          <p:nvPr/>
        </p:nvSpPr>
        <p:spPr>
          <a:xfrm>
            <a:off x="2411760" y="5395139"/>
            <a:ext cx="1728192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Calibri" pitchFamily="34" charset="0"/>
                <a:cs typeface="Calibri" pitchFamily="34" charset="0"/>
              </a:rPr>
              <a:t>Nome introdutório e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 facilitador para clientes de pouco conhecimento com práticas empresariais.</a:t>
            </a:r>
            <a:endParaRPr lang="pt-BR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" name="CaixaDeTexto 73"/>
          <p:cNvSpPr txBox="1"/>
          <p:nvPr/>
        </p:nvSpPr>
        <p:spPr>
          <a:xfrm>
            <a:off x="4139952" y="5395139"/>
            <a:ext cx="1584176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err="1" smtClean="0">
                <a:latin typeface="Calibri" pitchFamily="34" charset="0"/>
                <a:cs typeface="Calibri" pitchFamily="34" charset="0"/>
              </a:rPr>
              <a:t>Descredibiliza</a:t>
            </a:r>
            <a:r>
              <a:rPr lang="pt-BR" sz="1100" dirty="0" smtClean="0">
                <a:latin typeface="Calibri" pitchFamily="34" charset="0"/>
                <a:cs typeface="Calibri" pitchFamily="34" charset="0"/>
              </a:rPr>
              <a:t> os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 produtos do SEBRAE 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perante públicos mais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 exigentes.</a:t>
            </a:r>
            <a:endParaRPr lang="pt-BR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5" name="CaixaDeTexto 74"/>
          <p:cNvSpPr txBox="1"/>
          <p:nvPr/>
        </p:nvSpPr>
        <p:spPr>
          <a:xfrm>
            <a:off x="5724128" y="5310500"/>
            <a:ext cx="1512168" cy="938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Calibri" pitchFamily="34" charset="0"/>
                <a:cs typeface="Calibri" pitchFamily="34" charset="0"/>
              </a:rPr>
              <a:t>Nível médio de 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baixo nível cultural e 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poucos conhecimentos de termos 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empresariais.</a:t>
            </a:r>
            <a:endParaRPr lang="pt-BR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6" name="CaixaDeTexto 75"/>
          <p:cNvSpPr txBox="1"/>
          <p:nvPr/>
        </p:nvSpPr>
        <p:spPr>
          <a:xfrm>
            <a:off x="7236296" y="5395139"/>
            <a:ext cx="1368152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Calibri" pitchFamily="34" charset="0"/>
                <a:cs typeface="Calibri" pitchFamily="34" charset="0"/>
              </a:rPr>
              <a:t>Nível médio e 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empresas com 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necessidades mais 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técnicas.</a:t>
            </a:r>
            <a:endParaRPr lang="pt-BR" sz="11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47" name="Retângulo 46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9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5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Organização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CaixaDeTexto 77"/>
          <p:cNvSpPr txBox="1"/>
          <p:nvPr/>
        </p:nvSpPr>
        <p:spPr>
          <a:xfrm>
            <a:off x="2699792" y="1124744"/>
            <a:ext cx="6444208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Nomes preferidos pelos participantes (Top 4) 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7860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7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000"/>
                            </p:stCondLst>
                            <p:childTnLst>
                              <p:par>
                                <p:cTn id="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9000"/>
                            </p:stCondLst>
                            <p:childTnLst>
                              <p:par>
                                <p:cTn id="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7" grpId="0" animBg="1"/>
      <p:bldP spid="41" grpId="0"/>
      <p:bldP spid="48" grpId="0" animBg="1"/>
      <p:bldP spid="50" grpId="0" animBg="1"/>
      <p:bldP spid="51" grpId="0"/>
      <p:bldP spid="52" grpId="0"/>
      <p:bldP spid="53" grpId="0"/>
      <p:bldP spid="58" grpId="0"/>
      <p:bldP spid="59" grpId="0"/>
      <p:bldP spid="60" grpId="0"/>
      <p:bldP spid="61" grpId="0"/>
      <p:bldP spid="65" grpId="0"/>
      <p:bldP spid="66" grpId="0"/>
      <p:bldP spid="67" grpId="0"/>
      <p:bldP spid="68" grpId="0"/>
      <p:bldP spid="73" grpId="0"/>
      <p:bldP spid="74" grpId="0"/>
      <p:bldP spid="75" grpId="0"/>
      <p:bldP spid="76" grpId="0"/>
      <p:bldP spid="7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 descr="BPl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" y="928670"/>
            <a:ext cx="9144000" cy="5715040"/>
          </a:xfrm>
          <a:prstGeom prst="rect">
            <a:avLst/>
          </a:prstGeom>
        </p:spPr>
      </p:pic>
      <p:sp>
        <p:nvSpPr>
          <p:cNvPr id="13" name="Pentágono 4"/>
          <p:cNvSpPr/>
          <p:nvPr/>
        </p:nvSpPr>
        <p:spPr>
          <a:xfrm>
            <a:off x="80208" y="922368"/>
            <a:ext cx="3336720" cy="5841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8456" tIns="110490" rIns="206248" bIns="110490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900" kern="1200" dirty="0" smtClean="0"/>
              <a:t>Organização</a:t>
            </a:r>
            <a:endParaRPr lang="pt-BR" sz="2900" kern="12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11188" y="4797152"/>
            <a:ext cx="8424936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Calibri" pitchFamily="34" charset="0"/>
                <a:cs typeface="Calibri" pitchFamily="34" charset="0"/>
              </a:rPr>
              <a:t>Segundo os convidados, os nome são claros, </a:t>
            </a:r>
          </a:p>
          <a:p>
            <a:pPr algn="just"/>
            <a:r>
              <a:rPr lang="pt-BR" sz="1600" dirty="0" smtClean="0">
                <a:latin typeface="Calibri" pitchFamily="34" charset="0"/>
                <a:cs typeface="Calibri" pitchFamily="34" charset="0"/>
              </a:rPr>
              <a:t>sucintos e representam o tema em questão de maneira adequada.</a:t>
            </a:r>
          </a:p>
        </p:txBody>
      </p:sp>
      <p:pic>
        <p:nvPicPr>
          <p:cNvPr id="2052" name="Picture 4" descr="https://openclipart.org/image/800px/svg_to_png/215532/142571039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844824"/>
            <a:ext cx="1790730" cy="179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614792" y="2000240"/>
            <a:ext cx="7485600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GESTÃO EMPRESARIAL </a:t>
            </a:r>
            <a:endParaRPr lang="pt-BR" sz="4800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14792" y="3286124"/>
            <a:ext cx="7485600" cy="7848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4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PROCESSOS</a:t>
            </a:r>
            <a:endParaRPr lang="pt-BR" sz="4500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Nomes Vencedores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0" name="Grupo 17"/>
          <p:cNvGrpSpPr/>
          <p:nvPr/>
        </p:nvGrpSpPr>
        <p:grpSpPr>
          <a:xfrm>
            <a:off x="611188" y="6478832"/>
            <a:ext cx="3456756" cy="345274"/>
            <a:chOff x="611188" y="6478832"/>
            <a:chExt cx="3456756" cy="345274"/>
          </a:xfrm>
        </p:grpSpPr>
        <p:sp>
          <p:nvSpPr>
            <p:cNvPr id="23" name="TextBox 19"/>
            <p:cNvSpPr txBox="1"/>
            <p:nvPr/>
          </p:nvSpPr>
          <p:spPr>
            <a:xfrm>
              <a:off x="899592" y="6485552"/>
              <a:ext cx="316835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altLang="ko-KR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Objetivo do estudo</a:t>
              </a:r>
              <a:endPara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Seta para a direita 27"/>
            <p:cNvSpPr/>
            <p:nvPr/>
          </p:nvSpPr>
          <p:spPr>
            <a:xfrm>
              <a:off x="611188" y="6478832"/>
              <a:ext cx="324408" cy="332656"/>
            </a:xfrm>
            <a:prstGeom prst="righ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29" name="Retângulo 28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0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5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Organização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818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/>
      <p:bldP spid="17" grpId="0"/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 descr="BPl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" y="928670"/>
            <a:ext cx="9144000" cy="5715040"/>
          </a:xfrm>
          <a:prstGeom prst="rect">
            <a:avLst/>
          </a:prstGeom>
        </p:spPr>
      </p:pic>
      <p:sp>
        <p:nvSpPr>
          <p:cNvPr id="13" name="Pentágono 4"/>
          <p:cNvSpPr/>
          <p:nvPr/>
        </p:nvSpPr>
        <p:spPr>
          <a:xfrm>
            <a:off x="80208" y="922368"/>
            <a:ext cx="3336720" cy="5841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8456" tIns="110490" rIns="206248" bIns="110490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900" kern="1200" dirty="0" smtClean="0"/>
              <a:t>Organização</a:t>
            </a:r>
            <a:endParaRPr lang="pt-BR" sz="2900" kern="1200" dirty="0"/>
          </a:p>
        </p:txBody>
      </p:sp>
      <p:sp>
        <p:nvSpPr>
          <p:cNvPr id="22" name="Retângulo 21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Tabela Comparativa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611187" y="2132856"/>
          <a:ext cx="8283730" cy="187221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656746"/>
                <a:gridCol w="1656746"/>
                <a:gridCol w="1656746"/>
                <a:gridCol w="1656746"/>
                <a:gridCol w="1656746"/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alibri" pitchFamily="34" charset="0"/>
                          <a:cs typeface="Calibri" pitchFamily="34" charset="0"/>
                        </a:rPr>
                        <a:t>Perfil</a:t>
                      </a:r>
                      <a:endParaRPr lang="pt-B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alibri" pitchFamily="34" charset="0"/>
                          <a:cs typeface="Calibri" pitchFamily="34" charset="0"/>
                        </a:rPr>
                        <a:t>Potenciais empresários</a:t>
                      </a:r>
                      <a:endParaRPr lang="pt-B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alibri" pitchFamily="34" charset="0"/>
                          <a:cs typeface="Calibri" pitchFamily="34" charset="0"/>
                        </a:rPr>
                        <a:t>Empresários</a:t>
                      </a:r>
                      <a:endParaRPr lang="pt-B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alibri" pitchFamily="34" charset="0"/>
                          <a:cs typeface="Calibri" pitchFamily="34" charset="0"/>
                        </a:rPr>
                        <a:t>Escolaridade</a:t>
                      </a:r>
                      <a:endParaRPr lang="pt-B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alibri" pitchFamily="34" charset="0"/>
                          <a:cs typeface="Calibri" pitchFamily="34" charset="0"/>
                        </a:rPr>
                        <a:t>Nível</a:t>
                      </a:r>
                      <a:r>
                        <a:rPr lang="pt-BR" sz="1400" baseline="0" dirty="0" smtClean="0">
                          <a:latin typeface="Calibri" pitchFamily="34" charset="0"/>
                          <a:cs typeface="Calibri" pitchFamily="34" charset="0"/>
                        </a:rPr>
                        <a:t> médio</a:t>
                      </a:r>
                      <a:endParaRPr lang="pt-B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alibri" pitchFamily="34" charset="0"/>
                          <a:cs typeface="Calibri" pitchFamily="34" charset="0"/>
                        </a:rPr>
                        <a:t>Nível superior</a:t>
                      </a:r>
                      <a:endParaRPr lang="pt-B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alibri" pitchFamily="34" charset="0"/>
                          <a:cs typeface="Calibri" pitchFamily="34" charset="0"/>
                        </a:rPr>
                        <a:t>Nível Médio</a:t>
                      </a:r>
                      <a:endParaRPr lang="pt-B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alibri" pitchFamily="34" charset="0"/>
                          <a:cs typeface="Calibri" pitchFamily="34" charset="0"/>
                        </a:rPr>
                        <a:t>Nível Superior</a:t>
                      </a:r>
                      <a:endParaRPr lang="pt-B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alibri" pitchFamily="34" charset="0"/>
                          <a:cs typeface="Calibri" pitchFamily="34" charset="0"/>
                        </a:rPr>
                        <a:t>É gaveta?</a:t>
                      </a:r>
                      <a:endParaRPr lang="pt-B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alibri" pitchFamily="34" charset="0"/>
                          <a:cs typeface="Calibri" pitchFamily="34" charset="0"/>
                        </a:rPr>
                        <a:t>Não</a:t>
                      </a:r>
                      <a:endParaRPr lang="pt-B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alibri" pitchFamily="34" charset="0"/>
                          <a:cs typeface="Calibri" pitchFamily="34" charset="0"/>
                        </a:rPr>
                        <a:t>Sim</a:t>
                      </a:r>
                      <a:endParaRPr lang="pt-B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alibri" pitchFamily="34" charset="0"/>
                          <a:cs typeface="Calibri" pitchFamily="34" charset="0"/>
                        </a:rPr>
                        <a:t>Sim</a:t>
                      </a:r>
                      <a:endParaRPr lang="pt-B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alibri" pitchFamily="34" charset="0"/>
                          <a:cs typeface="Calibri" pitchFamily="34" charset="0"/>
                        </a:rPr>
                        <a:t>Sim</a:t>
                      </a:r>
                      <a:endParaRPr lang="pt-B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alibri" pitchFamily="34" charset="0"/>
                          <a:cs typeface="Calibri" pitchFamily="34" charset="0"/>
                        </a:rPr>
                        <a:t> Nome</a:t>
                      </a:r>
                      <a:r>
                        <a:rPr lang="pt-BR" sz="1400" baseline="0" dirty="0" smtClean="0">
                          <a:latin typeface="Calibri" pitchFamily="34" charset="0"/>
                          <a:cs typeface="Calibri" pitchFamily="34" charset="0"/>
                        </a:rPr>
                        <a:t> mais citado</a:t>
                      </a:r>
                      <a:endParaRPr lang="pt-B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alibri" pitchFamily="34" charset="0"/>
                          <a:cs typeface="Calibri" pitchFamily="34" charset="0"/>
                        </a:rPr>
                        <a:t>Sem consenso</a:t>
                      </a:r>
                      <a:endParaRPr lang="pt-B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alibri" pitchFamily="34" charset="0"/>
                          <a:cs typeface="Calibri" pitchFamily="34" charset="0"/>
                        </a:rPr>
                        <a:t>Processos</a:t>
                      </a:r>
                      <a:endParaRPr lang="pt-B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alibri" pitchFamily="34" charset="0"/>
                          <a:cs typeface="Calibri" pitchFamily="34" charset="0"/>
                        </a:rPr>
                        <a:t>Gestão Empresarial</a:t>
                      </a:r>
                      <a:endParaRPr lang="pt-B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alibri" pitchFamily="34" charset="0"/>
                          <a:cs typeface="Calibri" pitchFamily="34" charset="0"/>
                        </a:rPr>
                        <a:t>Processos</a:t>
                      </a:r>
                      <a:endParaRPr lang="pt-B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alibri" pitchFamily="34" charset="0"/>
                          <a:cs typeface="Calibri" pitchFamily="34" charset="0"/>
                        </a:rPr>
                        <a:t>Nome consensual</a:t>
                      </a:r>
                      <a:endParaRPr lang="pt-B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alibri" pitchFamily="34" charset="0"/>
                          <a:cs typeface="Calibri" pitchFamily="34" charset="0"/>
                        </a:rPr>
                        <a:t>Sem consenso</a:t>
                      </a:r>
                      <a:endParaRPr lang="pt-B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alibri" pitchFamily="34" charset="0"/>
                          <a:cs typeface="Calibri" pitchFamily="34" charset="0"/>
                        </a:rPr>
                        <a:t>Processos</a:t>
                      </a:r>
                      <a:endParaRPr lang="pt-B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alibri" pitchFamily="34" charset="0"/>
                          <a:cs typeface="Calibri" pitchFamily="34" charset="0"/>
                        </a:rPr>
                        <a:t>Gestão Empresarial</a:t>
                      </a:r>
                      <a:endParaRPr lang="pt-B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Calibri" pitchFamily="34" charset="0"/>
                          <a:cs typeface="Calibri" pitchFamily="34" charset="0"/>
                        </a:rPr>
                        <a:t>Gestão Empresarial</a:t>
                      </a:r>
                      <a:endParaRPr lang="pt-B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5" name="Grupo 17"/>
          <p:cNvGrpSpPr/>
          <p:nvPr/>
        </p:nvGrpSpPr>
        <p:grpSpPr>
          <a:xfrm>
            <a:off x="611188" y="6478832"/>
            <a:ext cx="3456756" cy="345274"/>
            <a:chOff x="611188" y="6478832"/>
            <a:chExt cx="3456756" cy="345274"/>
          </a:xfrm>
        </p:grpSpPr>
        <p:sp>
          <p:nvSpPr>
            <p:cNvPr id="28" name="TextBox 19"/>
            <p:cNvSpPr txBox="1"/>
            <p:nvPr/>
          </p:nvSpPr>
          <p:spPr>
            <a:xfrm>
              <a:off x="899592" y="6485552"/>
              <a:ext cx="316835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altLang="ko-KR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Objetivo do estudo</a:t>
              </a:r>
              <a:endPara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Seta para a direita 28"/>
            <p:cNvSpPr/>
            <p:nvPr/>
          </p:nvSpPr>
          <p:spPr>
            <a:xfrm>
              <a:off x="611188" y="6478832"/>
              <a:ext cx="324408" cy="332656"/>
            </a:xfrm>
            <a:prstGeom prst="righ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18" name="Retângulo 17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5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Organização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818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ipse 16">
            <a:hlinkClick r:id="rId2" action="ppaction://hlinksldjump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170" name="Picture 2" descr="C:\Users\AgoraCriacao10\Desktop\apresentação sebrae\size_810_16_9_cooperaca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0778"/>
            <a:ext cx="9144000" cy="5592558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19" name="Retângulo 18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0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8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Cooperação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555776" y="2348880"/>
            <a:ext cx="3744416" cy="864096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Calibri" pitchFamily="34" charset="0"/>
                <a:cs typeface="Calibri" pitchFamily="34" charset="0"/>
              </a:rPr>
              <a:t>Cooperação</a:t>
            </a:r>
            <a:endParaRPr lang="pt-BR" sz="4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9807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C:\Users\AgoraCriacao10\Desktop\apresentação sebrae\cadernoshutt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  <p:sp>
        <p:nvSpPr>
          <p:cNvPr id="13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23" name="Retângulo 22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4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26" name="CaixaDeTexto 25"/>
          <p:cNvSpPr txBox="1"/>
          <p:nvPr/>
        </p:nvSpPr>
        <p:spPr>
          <a:xfrm rot="21283737">
            <a:off x="765193" y="1786371"/>
            <a:ext cx="347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Handwriting" pitchFamily="66" charset="0"/>
                <a:cs typeface="Calibri" pitchFamily="34" charset="0"/>
              </a:rPr>
              <a:t>Roteiro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  <a:latin typeface="Lucida Handwriting" pitchFamily="66" charset="0"/>
              <a:cs typeface="Calibri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 rot="21283737">
            <a:off x="907203" y="4063655"/>
            <a:ext cx="36314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Handwriting" pitchFamily="66" charset="0"/>
                <a:cs typeface="Calibri" pitchFamily="34" charset="0"/>
              </a:rPr>
              <a:t>“Cooperar é um bom negócio? A </a:t>
            </a:r>
            <a:b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Handwriting" pitchFamily="66" charset="0"/>
                <a:cs typeface="Calibri" pitchFamily="34" charset="0"/>
              </a:rPr>
            </a:b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Handwriting" pitchFamily="66" charset="0"/>
                <a:cs typeface="Calibri" pitchFamily="34" charset="0"/>
              </a:rPr>
              <a:t>quem se associar? Como se associar? Quais são as vantagens e </a:t>
            </a:r>
            <a:b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Handwriting" pitchFamily="66" charset="0"/>
                <a:cs typeface="Calibri" pitchFamily="34" charset="0"/>
              </a:rPr>
            </a:b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Handwriting" pitchFamily="66" charset="0"/>
                <a:cs typeface="Calibri" pitchFamily="34" charset="0"/>
              </a:rPr>
              <a:t>desvantagens”?</a:t>
            </a:r>
            <a:endParaRPr lang="pt-BR" sz="1300" dirty="0">
              <a:solidFill>
                <a:schemeClr val="tx1">
                  <a:lumMod val="65000"/>
                  <a:lumOff val="35000"/>
                </a:schemeClr>
              </a:solidFill>
              <a:latin typeface="Lucida Handwriting" pitchFamily="66" charset="0"/>
              <a:cs typeface="Calibri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 rot="21230024">
            <a:off x="987543" y="5046787"/>
            <a:ext cx="36314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Handwriting" pitchFamily="66" charset="0"/>
                <a:cs typeface="Calibri" pitchFamily="34" charset="0"/>
              </a:rPr>
              <a:t>“O que é preciso para que uma parceria/cooperação aconteça?”</a:t>
            </a:r>
            <a:endParaRPr lang="pt-BR" sz="1300" dirty="0">
              <a:solidFill>
                <a:schemeClr val="tx1">
                  <a:lumMod val="65000"/>
                  <a:lumOff val="35000"/>
                </a:schemeClr>
              </a:solidFill>
              <a:latin typeface="Lucida Handwriting" pitchFamily="66" charset="0"/>
              <a:cs typeface="Calibri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 rot="21216175">
            <a:off x="1175211" y="6135066"/>
            <a:ext cx="36204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Handwriting" pitchFamily="66" charset="0"/>
                <a:cs typeface="Calibri" pitchFamily="34" charset="0"/>
              </a:rPr>
              <a:t>“Quais são as formas de empreender coletivamente?”</a:t>
            </a:r>
            <a:endParaRPr lang="pt-BR" sz="1300" dirty="0">
              <a:solidFill>
                <a:schemeClr val="tx1">
                  <a:lumMod val="65000"/>
                  <a:lumOff val="35000"/>
                </a:schemeClr>
              </a:solidFill>
              <a:latin typeface="Lucida Handwriting" pitchFamily="66" charset="0"/>
              <a:cs typeface="Calibri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 rot="21283737">
            <a:off x="716888" y="2191447"/>
            <a:ext cx="36314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Handwriting" pitchFamily="66" charset="0"/>
                <a:cs typeface="Calibri" pitchFamily="34" charset="0"/>
              </a:rPr>
              <a:t>“O que é preciso fazer para que os </a:t>
            </a:r>
            <a:b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Handwriting" pitchFamily="66" charset="0"/>
                <a:cs typeface="Calibri" pitchFamily="34" charset="0"/>
              </a:rPr>
            </a:b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Handwriting" pitchFamily="66" charset="0"/>
                <a:cs typeface="Calibri" pitchFamily="34" charset="0"/>
              </a:rPr>
              <a:t>pequenos negócios possam competir em melhores condições com as </a:t>
            </a:r>
            <a:b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Handwriting" pitchFamily="66" charset="0"/>
                <a:cs typeface="Calibri" pitchFamily="34" charset="0"/>
              </a:rPr>
            </a:b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Handwriting" pitchFamily="66" charset="0"/>
                <a:cs typeface="Calibri" pitchFamily="34" charset="0"/>
              </a:rPr>
              <a:t>grandes empresas?”</a:t>
            </a:r>
            <a:endParaRPr lang="pt-BR" sz="1300" dirty="0">
              <a:solidFill>
                <a:schemeClr val="tx1">
                  <a:lumMod val="65000"/>
                  <a:lumOff val="35000"/>
                </a:schemeClr>
              </a:solidFill>
              <a:latin typeface="Lucida Handwriting" pitchFamily="66" charset="0"/>
              <a:cs typeface="Calibri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 rot="21283737">
            <a:off x="779707" y="3271990"/>
            <a:ext cx="363147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Handwriting" pitchFamily="66" charset="0"/>
                <a:cs typeface="Calibri" pitchFamily="34" charset="0"/>
              </a:rPr>
              <a:t>“O que acha da ideia de uma </a:t>
            </a:r>
            <a:b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Handwriting" pitchFamily="66" charset="0"/>
                <a:cs typeface="Calibri" pitchFamily="34" charset="0"/>
              </a:rPr>
            </a:b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Handwriting" pitchFamily="66" charset="0"/>
                <a:cs typeface="Calibri" pitchFamily="34" charset="0"/>
              </a:rPr>
              <a:t>parceria? Com quem? Teria </a:t>
            </a:r>
            <a:b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Handwriting" pitchFamily="66" charset="0"/>
                <a:cs typeface="Calibri" pitchFamily="34" charset="0"/>
              </a:rPr>
            </a:b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Handwriting" pitchFamily="66" charset="0"/>
                <a:cs typeface="Calibri" pitchFamily="34" charset="0"/>
              </a:rPr>
              <a:t>vantagens? Quais?”</a:t>
            </a:r>
            <a:endParaRPr lang="pt-BR" sz="1300" dirty="0">
              <a:solidFill>
                <a:schemeClr val="tx1">
                  <a:lumMod val="65000"/>
                  <a:lumOff val="35000"/>
                </a:schemeClr>
              </a:solidFill>
              <a:latin typeface="Lucida Handwriting" pitchFamily="66" charset="0"/>
              <a:cs typeface="Calibri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 rot="21216175">
            <a:off x="1059770" y="5611058"/>
            <a:ext cx="36204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Handwriting" pitchFamily="66" charset="0"/>
                <a:cs typeface="Calibri" pitchFamily="34" charset="0"/>
              </a:rPr>
              <a:t>“Como se faz uma parceria/ </a:t>
            </a:r>
            <a:b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Handwriting" pitchFamily="66" charset="0"/>
                <a:cs typeface="Calibri" pitchFamily="34" charset="0"/>
              </a:rPr>
            </a:br>
            <a:r>
              <a:rPr lang="pt-B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Handwriting" pitchFamily="66" charset="0"/>
                <a:cs typeface="Calibri" pitchFamily="34" charset="0"/>
              </a:rPr>
              <a:t>cooperação ?</a:t>
            </a:r>
            <a:endParaRPr lang="pt-BR" sz="1300" dirty="0">
              <a:solidFill>
                <a:schemeClr val="tx1">
                  <a:lumMod val="65000"/>
                  <a:lumOff val="35000"/>
                </a:schemeClr>
              </a:solidFill>
              <a:latin typeface="Lucida Handwriting" pitchFamily="66" charset="0"/>
              <a:cs typeface="Calibri" pitchFamily="34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Cooperação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638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goraCriacao10\Downloads\Maos3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6799"/>
            <a:ext cx="9144000" cy="6464401"/>
          </a:xfrm>
          <a:prstGeom prst="rect">
            <a:avLst/>
          </a:prstGeom>
          <a:noFill/>
        </p:spPr>
      </p:pic>
      <p:sp>
        <p:nvSpPr>
          <p:cNvPr id="4" name="Elipse 3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0" y="1357298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Diferenças de Percepções entre os Perfis</a:t>
            </a:r>
            <a:endParaRPr lang="pt-BR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11188" y="2420888"/>
            <a:ext cx="74168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Identificamos diferentes percepções entre os participantes empresários e potenciais empresários.</a:t>
            </a:r>
          </a:p>
          <a:p>
            <a:pPr algn="just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Este viés foi percebido em virtude da experiência dos empresários com algum tipo de parceria, seja formal ou não.</a:t>
            </a:r>
          </a:p>
          <a:p>
            <a:pPr algn="just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Enquanto os potenciais empresários nunca vivenciaram qualquer tipo de parceria.</a:t>
            </a:r>
          </a:p>
          <a:p>
            <a:pPr algn="just"/>
            <a:endParaRPr lang="pt-B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11188" y="342900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As respostas não sofreram alterações significativas entre os grupos de Nível médio e Nível Superior,</a:t>
            </a:r>
          </a:p>
          <a:p>
            <a:pPr algn="just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Entretanto algumas análises merecem destaque</a:t>
            </a:r>
            <a:r>
              <a:rPr lang="pt-BR" sz="1400" dirty="0" smtClean="0">
                <a:latin typeface="Calibri" pitchFamily="34" charset="0"/>
                <a:cs typeface="Calibri" pitchFamily="34" charset="0"/>
              </a:rPr>
              <a:t>.</a:t>
            </a:r>
            <a:endParaRPr lang="pt-BR" sz="14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upo 15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23" name="Retângulo 22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4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9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Cooperação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m 15" descr="Icon-business-briefcase-yellow-with-clipboard-pen--050714ED7B12A70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348" y="997825"/>
            <a:ext cx="1346042" cy="841276"/>
          </a:xfrm>
          <a:prstGeom prst="rect">
            <a:avLst/>
          </a:prstGeom>
        </p:spPr>
      </p:pic>
      <p:pic>
        <p:nvPicPr>
          <p:cNvPr id="21" name="Imagem 20" descr="A-open-folder-with-paper-pencil--050714C544C0C90F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718" y="1075645"/>
            <a:ext cx="1259632" cy="78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38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/>
      <p:bldP spid="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goraCriacao10\Downloads\Maos3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6799"/>
            <a:ext cx="9144000" cy="6464401"/>
          </a:xfrm>
          <a:prstGeom prst="rect">
            <a:avLst/>
          </a:prstGeom>
          <a:noFill/>
        </p:spPr>
      </p:pic>
      <p:sp>
        <p:nvSpPr>
          <p:cNvPr id="4" name="Elipse 3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5724128" y="2276872"/>
            <a:ext cx="3096344" cy="10801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Esta primeira pergunta tinha o</a:t>
            </a:r>
            <a:b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intuito de  verificar se os participantes iriam associar o aumento da </a:t>
            </a:r>
            <a:b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competitividade ao tema cooperação / parcerias.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11188" y="1969676"/>
            <a:ext cx="468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Entretanto, os participantes que associaram  os temas de imediato foram quase nulos.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611188" y="2636912"/>
            <a:ext cx="48249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 maioria dos participantes apresentou respostas associadas ao aumento da produtividade, busca por nichos de mercado e </a:t>
            </a:r>
            <a:b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diferenciação.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0" y="1357298"/>
            <a:ext cx="9144000" cy="5232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“O que é preciso fazer para que os pequenos negócios possam competir em melhores condições</a:t>
            </a:r>
          </a:p>
          <a:p>
            <a:pPr algn="just"/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com as grandes empresas?”</a:t>
            </a:r>
            <a:endParaRPr lang="pt-BR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9"/>
          <p:cNvSpPr txBox="1"/>
          <p:nvPr/>
        </p:nvSpPr>
        <p:spPr>
          <a:xfrm>
            <a:off x="899592" y="6485552"/>
            <a:ext cx="5904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Competição: Pequenas empresas x Grandes empresas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Seta para a direita 20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Imagem 31" descr="Office-Customer-Female-Dark-ic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7544" y="3429000"/>
            <a:ext cx="864096" cy="864096"/>
          </a:xfrm>
          <a:prstGeom prst="rect">
            <a:avLst/>
          </a:prstGeom>
        </p:spPr>
      </p:pic>
      <p:pic>
        <p:nvPicPr>
          <p:cNvPr id="34" name="Imagem 33" descr="Age-Child-Female-Dark-ic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31640" y="4005064"/>
            <a:ext cx="936104" cy="935807"/>
          </a:xfrm>
          <a:prstGeom prst="rect">
            <a:avLst/>
          </a:prstGeom>
        </p:spPr>
      </p:pic>
      <p:sp>
        <p:nvSpPr>
          <p:cNvPr id="35" name="Texto explicativo retangular com cantos arredondados 34"/>
          <p:cNvSpPr/>
          <p:nvPr/>
        </p:nvSpPr>
        <p:spPr>
          <a:xfrm>
            <a:off x="2267744" y="4077072"/>
            <a:ext cx="2592288" cy="504056"/>
          </a:xfrm>
          <a:prstGeom prst="wedgeRoundRectCallout">
            <a:avLst>
              <a:gd name="adj1" fmla="val -56987"/>
              <a:gd name="adj2" fmla="val 48574"/>
              <a:gd name="adj3" fmla="val 16667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“Tem que achar um nicho, um 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ramo que os grandes não atendem”</a:t>
            </a:r>
            <a:endParaRPr lang="pt-BR" sz="1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Texto explicativo retangular com cantos arredondados 35"/>
          <p:cNvSpPr/>
          <p:nvPr/>
        </p:nvSpPr>
        <p:spPr>
          <a:xfrm>
            <a:off x="1628378" y="3446140"/>
            <a:ext cx="4239766" cy="558924"/>
          </a:xfrm>
          <a:prstGeom prst="wedgeRoundRectCallout">
            <a:avLst>
              <a:gd name="adj1" fmla="val -56849"/>
              <a:gd name="adj2" fmla="val -16575"/>
              <a:gd name="adj3" fmla="val 16667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“O lance, que te deixa sobreviver, é ter  atendimento exclusivo, 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coisa que o grande  não faz. Chamar pelo nome” </a:t>
            </a:r>
            <a:endParaRPr lang="pt-BR" sz="1200" b="1" i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26" name="Retângulo 25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7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9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Cooperação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638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17" grpId="1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ágono 4"/>
          <p:cNvSpPr/>
          <p:nvPr/>
        </p:nvSpPr>
        <p:spPr>
          <a:xfrm>
            <a:off x="80208" y="3133016"/>
            <a:ext cx="3336720" cy="5841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8456" tIns="110490" rIns="206248" bIns="110490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900" kern="1200" dirty="0" smtClean="0"/>
              <a:t>Metodologia</a:t>
            </a:r>
            <a:endParaRPr lang="pt-BR" sz="2900" kern="12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268936" y="4201343"/>
            <a:ext cx="732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/>
              <a:t>A mediação das reuniões seguiu o </a:t>
            </a:r>
            <a:r>
              <a:rPr lang="pt-BR" sz="1400" b="1" dirty="0" smtClean="0"/>
              <a:t>roteiro</a:t>
            </a:r>
            <a:r>
              <a:rPr lang="pt-BR" sz="1400" dirty="0" smtClean="0"/>
              <a:t> definido pelo SEBRAE.</a:t>
            </a:r>
          </a:p>
        </p:txBody>
      </p:sp>
      <p:sp>
        <p:nvSpPr>
          <p:cNvPr id="30" name="TextBox 19"/>
          <p:cNvSpPr txBox="1"/>
          <p:nvPr/>
        </p:nvSpPr>
        <p:spPr>
          <a:xfrm>
            <a:off x="107504" y="2480343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C:\Users\AgoraCriacao10\Desktop\apresentação sebrae\reunião-de-negocios2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048000" cy="2033588"/>
          </a:xfrm>
          <a:prstGeom prst="rect">
            <a:avLst/>
          </a:prstGeom>
          <a:noFill/>
        </p:spPr>
      </p:pic>
      <p:pic>
        <p:nvPicPr>
          <p:cNvPr id="4103" name="Picture 7" descr="C:\Users\AgoraCriacao10\Desktop\apresentação sebrae\Caderneta-de-Anotações-em-png-queroiamgem-Ceiça-Crispi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6960" y="1303592"/>
            <a:ext cx="648072" cy="864096"/>
          </a:xfrm>
          <a:prstGeom prst="rect">
            <a:avLst/>
          </a:prstGeom>
          <a:noFill/>
        </p:spPr>
      </p:pic>
      <p:pic>
        <p:nvPicPr>
          <p:cNvPr id="4106" name="Picture 10" descr="C:\Users\AgoraCriacao10\Desktop\apresentação sebrae\video-transcription-service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564904"/>
            <a:ext cx="720080" cy="704888"/>
          </a:xfrm>
          <a:prstGeom prst="rect">
            <a:avLst/>
          </a:prstGeom>
          <a:noFill/>
        </p:spPr>
      </p:pic>
      <p:graphicFrame>
        <p:nvGraphicFramePr>
          <p:cNvPr id="57" name="Tabela 56"/>
          <p:cNvGraphicFramePr>
            <a:graphicFrameLocks noGrp="1"/>
          </p:cNvGraphicFramePr>
          <p:nvPr/>
        </p:nvGraphicFramePr>
        <p:xfrm>
          <a:off x="1331640" y="5301208"/>
          <a:ext cx="6096000" cy="7416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Duração mínima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Duração média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Duração</a:t>
                      </a:r>
                      <a:r>
                        <a:rPr lang="pt-BR" baseline="0" dirty="0" smtClean="0"/>
                        <a:t> m</a:t>
                      </a:r>
                      <a:r>
                        <a:rPr lang="pt-BR" dirty="0" smtClean="0"/>
                        <a:t>áxima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112 min.</a:t>
                      </a:r>
                      <a:endParaRPr lang="pt-BR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158 min.</a:t>
                      </a:r>
                      <a:endParaRPr lang="pt-BR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187 min.</a:t>
                      </a:r>
                      <a:endParaRPr lang="pt-BR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8" name="Retângulo de cantos arredondados 57"/>
          <p:cNvSpPr/>
          <p:nvPr/>
        </p:nvSpPr>
        <p:spPr>
          <a:xfrm>
            <a:off x="4499992" y="1196752"/>
            <a:ext cx="3888432" cy="10801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 smtClean="0"/>
              <a:t>Durante as reuniões foram feitas diversas   anotações relevantes que serviram como     base para análise posterior.</a:t>
            </a:r>
            <a:endParaRPr lang="pt-BR" sz="1400" dirty="0"/>
          </a:p>
        </p:txBody>
      </p:sp>
      <p:sp>
        <p:nvSpPr>
          <p:cNvPr id="60" name="Retângulo de cantos arredondados 59"/>
          <p:cNvSpPr/>
          <p:nvPr/>
        </p:nvSpPr>
        <p:spPr>
          <a:xfrm>
            <a:off x="4499992" y="2492896"/>
            <a:ext cx="3888432" cy="10801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 smtClean="0"/>
              <a:t>Contudo, todas as reuniões foram gravadas para permitir uma análise mais detalhada a posteriori.</a:t>
            </a:r>
            <a:endParaRPr lang="pt-BR" sz="1400" dirty="0"/>
          </a:p>
        </p:txBody>
      </p:sp>
      <p:sp>
        <p:nvSpPr>
          <p:cNvPr id="17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18" name="Retângulo 17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61" name="CaixaDeTexto 60"/>
          <p:cNvSpPr txBox="1"/>
          <p:nvPr/>
        </p:nvSpPr>
        <p:spPr>
          <a:xfrm>
            <a:off x="142844" y="285728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Metodologia 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327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8" grpId="0" animBg="1"/>
      <p:bldP spid="6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goraCriacao10\Downloads\Maos3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6799"/>
            <a:ext cx="9144000" cy="6464401"/>
          </a:xfrm>
          <a:prstGeom prst="rect">
            <a:avLst/>
          </a:prstGeom>
          <a:noFill/>
        </p:spPr>
      </p:pic>
      <p:sp>
        <p:nvSpPr>
          <p:cNvPr id="4" name="Elipse 3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“O que é preciso fazer para que os pequenos negócios possam competir em melhores condições</a:t>
            </a:r>
          </a:p>
          <a:p>
            <a:pPr algn="just"/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com as grandes empresas?”</a:t>
            </a:r>
            <a:endParaRPr lang="pt-BR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178316" y="2332350"/>
            <a:ext cx="7354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Entendem que a procura por nichos de mercado é a melhor opção para a competição com grandes empresas. Em segundo lugar, customização dos serviços a partir de canais de relacionamento com cliente. Por fim, melhoria no atendimento de forma geral.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567128" y="3268454"/>
            <a:ext cx="3788848" cy="736551"/>
            <a:chOff x="567128" y="3268454"/>
            <a:chExt cx="3788848" cy="736551"/>
          </a:xfrm>
        </p:grpSpPr>
        <p:sp>
          <p:nvSpPr>
            <p:cNvPr id="25" name="CaixaDeTexto 24"/>
            <p:cNvSpPr txBox="1"/>
            <p:nvPr/>
          </p:nvSpPr>
          <p:spPr>
            <a:xfrm>
              <a:off x="567128" y="3411545"/>
              <a:ext cx="2520280" cy="30777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Calibri" pitchFamily="34" charset="0"/>
                  <a:cs typeface="Calibri" pitchFamily="34" charset="0"/>
                </a:rPr>
                <a:t>Nível Médio</a:t>
              </a:r>
              <a:endParaRPr lang="pt-BR" sz="1400" b="1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6" name="Imagem 25" descr="single_diploma_1600_clr_8990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1210" y="3268454"/>
              <a:ext cx="1024766" cy="736551"/>
            </a:xfrm>
            <a:prstGeom prst="rect">
              <a:avLst/>
            </a:prstGeom>
          </p:spPr>
        </p:pic>
      </p:grpSp>
      <p:grpSp>
        <p:nvGrpSpPr>
          <p:cNvPr id="23" name="Grupo 22"/>
          <p:cNvGrpSpPr/>
          <p:nvPr/>
        </p:nvGrpSpPr>
        <p:grpSpPr>
          <a:xfrm>
            <a:off x="567128" y="1756286"/>
            <a:ext cx="3707904" cy="633886"/>
            <a:chOff x="567128" y="1756286"/>
            <a:chExt cx="3707904" cy="633886"/>
          </a:xfrm>
        </p:grpSpPr>
        <p:sp>
          <p:nvSpPr>
            <p:cNvPr id="27" name="CaixaDeTexto 26"/>
            <p:cNvSpPr txBox="1"/>
            <p:nvPr/>
          </p:nvSpPr>
          <p:spPr>
            <a:xfrm>
              <a:off x="567128" y="1846533"/>
              <a:ext cx="2520280" cy="30777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Calibri" pitchFamily="34" charset="0"/>
                  <a:cs typeface="Calibri" pitchFamily="34" charset="0"/>
                </a:rPr>
                <a:t>Nível Superior</a:t>
              </a:r>
              <a:endParaRPr lang="pt-BR" sz="1400" b="1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8" name="Imagem 27" descr="Graduation_Cap_and_Diploma_PNG_Clipart_Pictur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8928" y="1756286"/>
              <a:ext cx="936104" cy="633886"/>
            </a:xfrm>
            <a:prstGeom prst="rect">
              <a:avLst/>
            </a:prstGeom>
          </p:spPr>
        </p:pic>
      </p:grpSp>
      <p:sp>
        <p:nvSpPr>
          <p:cNvPr id="29" name="CaixaDeTexto 28"/>
          <p:cNvSpPr txBox="1"/>
          <p:nvPr/>
        </p:nvSpPr>
        <p:spPr>
          <a:xfrm>
            <a:off x="1115616" y="3825354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Entendem que atendimento personalizado é a melhor maneira de competir </a:t>
            </a:r>
          </a:p>
          <a:p>
            <a:pPr algn="just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com os grandes.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19"/>
          <p:cNvSpPr txBox="1"/>
          <p:nvPr/>
        </p:nvSpPr>
        <p:spPr>
          <a:xfrm>
            <a:off x="899592" y="6485552"/>
            <a:ext cx="5904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Competição: Pequenas empresas x Grandes empresas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Seta para a direita 32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8" name="Grupo 17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21" name="Retângulo 20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2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9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Cooperação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638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2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goraCriacao10\Downloads\Maos3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6799"/>
            <a:ext cx="9144000" cy="6464401"/>
          </a:xfrm>
          <a:prstGeom prst="rect">
            <a:avLst/>
          </a:prstGeom>
          <a:noFill/>
        </p:spPr>
      </p:pic>
      <p:sp>
        <p:nvSpPr>
          <p:cNvPr id="4" name="Elipse 3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436096" y="1988840"/>
            <a:ext cx="3384376" cy="1008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Estas duas perguntas visam avaliar se os </a:t>
            </a:r>
            <a:b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participantes compreendem o tema em </a:t>
            </a:r>
            <a:b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questão e verificar se os mesmos são </a:t>
            </a:r>
            <a:b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favoráveis ou não a ele</a:t>
            </a:r>
            <a:r>
              <a:rPr lang="pt-BR" sz="1400" dirty="0" smtClean="0"/>
              <a:t>.</a:t>
            </a:r>
            <a:endParaRPr lang="pt-BR" sz="1400" dirty="0"/>
          </a:p>
        </p:txBody>
      </p:sp>
      <p:sp>
        <p:nvSpPr>
          <p:cNvPr id="16" name="Retângulo 1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0" y="1052736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“O que acha da ideia de uma parceria? Com quem? Traria vantagens? Quais?”</a:t>
            </a:r>
            <a:endParaRPr lang="pt-BR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0" y="1465039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“Cooperar é um bom negócio? A quem se associar? Como se associar? Quais seriam as vantagens e desvantagens?”</a:t>
            </a:r>
            <a:endParaRPr lang="pt-BR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" name="Picture 2" descr="C:\Users\AgoraCriacao10\Desktop\apresentação sebrae\Groups-Meeting-Dark-ico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2420888"/>
            <a:ext cx="1728192" cy="1728192"/>
          </a:xfrm>
          <a:prstGeom prst="rect">
            <a:avLst/>
          </a:prstGeom>
          <a:noFill/>
        </p:spPr>
      </p:pic>
      <p:sp>
        <p:nvSpPr>
          <p:cNvPr id="23" name="Texto explicativo retangular com cantos arredondados 22"/>
          <p:cNvSpPr/>
          <p:nvPr/>
        </p:nvSpPr>
        <p:spPr>
          <a:xfrm>
            <a:off x="2195736" y="2708920"/>
            <a:ext cx="3024336" cy="432048"/>
          </a:xfrm>
          <a:prstGeom prst="wedgeRoundRectCallout">
            <a:avLst>
              <a:gd name="adj1" fmla="val -57302"/>
              <a:gd name="adj2" fmla="val -32997"/>
              <a:gd name="adj3" fmla="val 16667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“Com certeza é uma opção, unir forças, </a:t>
            </a:r>
            <a:r>
              <a:rPr lang="pt-BR" sz="1200" b="1" i="1" dirty="0" err="1" smtClean="0">
                <a:latin typeface="Calibri" pitchFamily="34" charset="0"/>
                <a:cs typeface="Calibri" pitchFamily="34" charset="0"/>
              </a:rPr>
              <a:t>né</a:t>
            </a: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? Por que não pensei nisso?”</a:t>
            </a:r>
            <a:endParaRPr lang="pt-BR" sz="1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o explicativo retangular com cantos arredondados 23"/>
          <p:cNvSpPr/>
          <p:nvPr/>
        </p:nvSpPr>
        <p:spPr>
          <a:xfrm>
            <a:off x="1835696" y="2060848"/>
            <a:ext cx="2304256" cy="432048"/>
          </a:xfrm>
          <a:prstGeom prst="wedgeRoundRectCallout">
            <a:avLst>
              <a:gd name="adj1" fmla="val -69801"/>
              <a:gd name="adj2" fmla="val 68416"/>
              <a:gd name="adj3" fmla="val 16667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“Parceria é complicado, 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sempre tem um mais esperto”</a:t>
            </a:r>
            <a:endParaRPr lang="pt-BR" sz="1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o explicativo retangular com cantos arredondados 24"/>
          <p:cNvSpPr/>
          <p:nvPr/>
        </p:nvSpPr>
        <p:spPr>
          <a:xfrm>
            <a:off x="2555776" y="3429000"/>
            <a:ext cx="2232248" cy="432048"/>
          </a:xfrm>
          <a:prstGeom prst="wedgeRoundRectCallout">
            <a:avLst>
              <a:gd name="adj1" fmla="val -60401"/>
              <a:gd name="adj2" fmla="val -39611"/>
              <a:gd name="adj3" fmla="val 16667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“Não sei te dizer como fazer... O SEBRAE ajuda nisso?</a:t>
            </a:r>
            <a:endParaRPr lang="pt-BR" sz="1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899592" y="6485552"/>
            <a:ext cx="40324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Vantagens das Parcerias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Seta para a direita 26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2" name="Grupo 21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29" name="Retângulo 28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0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9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Cooperação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638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0" grpId="0" animBg="1"/>
      <p:bldP spid="23" grpId="0" animBg="1"/>
      <p:bldP spid="24" grpId="0" animBg="1"/>
      <p:bldP spid="2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goraCriacao10\Downloads\Maos3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6799"/>
            <a:ext cx="9144000" cy="6464401"/>
          </a:xfrm>
          <a:prstGeom prst="rect">
            <a:avLst/>
          </a:prstGeom>
          <a:noFill/>
        </p:spPr>
      </p:pic>
      <p:sp>
        <p:nvSpPr>
          <p:cNvPr id="4" name="Elipse 3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Elipse 8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11188" y="1628775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Os grupos de empresários mostraram maior conhecimento sobre o tema abordado. 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11188" y="2618909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Este perfil se mostrou bastante favorável ao tema.</a:t>
            </a:r>
          </a:p>
          <a:p>
            <a:pPr algn="just"/>
            <a:endParaRPr lang="pt-B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 grande maioria compartilhou a opinião de que a formação de parcerias traz diversas vantagens competitivas</a:t>
            </a:r>
            <a:b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às empresas.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0" y="1124744"/>
            <a:ext cx="2520280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Empresários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" name="Imagem 20" descr="Icon-business-briefcase-yellow-with-clipboard-pen--050714ED7B12A70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787499"/>
            <a:ext cx="1346042" cy="841276"/>
          </a:xfrm>
          <a:prstGeom prst="rect">
            <a:avLst/>
          </a:prstGeom>
        </p:spPr>
      </p:pic>
      <p:sp>
        <p:nvSpPr>
          <p:cNvPr id="22" name="TextBox 19"/>
          <p:cNvSpPr txBox="1"/>
          <p:nvPr/>
        </p:nvSpPr>
        <p:spPr>
          <a:xfrm>
            <a:off x="899592" y="6485552"/>
            <a:ext cx="40324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Vantagens das Parcerias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Seta para a direita 22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5" name="Grupo 14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18" name="Retângulo 17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5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9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Cooperação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611188" y="2132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Na maioria dos casos, existiam empresários que têm ou já tiveram algum tipo de parceria.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638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0" grpId="0" animBg="1"/>
      <p:bldP spid="2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goraCriacao10\Downloads\Maos3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6799"/>
            <a:ext cx="9144000" cy="6464401"/>
          </a:xfrm>
          <a:prstGeom prst="rect">
            <a:avLst/>
          </a:prstGeom>
          <a:noFill/>
        </p:spPr>
      </p:pic>
      <p:sp>
        <p:nvSpPr>
          <p:cNvPr id="4" name="Elipse 3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Elipse 8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11188" y="1727465"/>
            <a:ext cx="81396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Contudo, alguns participantes fizeram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algumas ressalvas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em relação ao tema, principalmente no que diz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respeito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à formação de sociedades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. A maior parte delas relacionadas à preocupação com a escolha dos sócios </a:t>
            </a:r>
            <a:b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adequados e à dificuldade em lidar com as divergências de opinião.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11188" y="2636912"/>
            <a:ext cx="7056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Alguns destes participantes citaram alguns exemplos de casos de parcerias que deram errado.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0" y="1124744"/>
            <a:ext cx="2520280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Empresários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" name="Imagem 20" descr="Icon-business-briefcase-yellow-with-clipboard-pen--050714ED7B12A70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787499"/>
            <a:ext cx="1346042" cy="841276"/>
          </a:xfrm>
          <a:prstGeom prst="rect">
            <a:avLst/>
          </a:prstGeom>
        </p:spPr>
      </p:pic>
      <p:pic>
        <p:nvPicPr>
          <p:cNvPr id="22" name="Picture 7" descr="C:\Users\AgoraCriacao10\Desktop\apresentação sebrae\Office-Customer-Male-Dark-icon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52103" y="3356992"/>
            <a:ext cx="878383" cy="843930"/>
          </a:xfrm>
          <a:prstGeom prst="rect">
            <a:avLst/>
          </a:prstGeom>
          <a:noFill/>
        </p:spPr>
      </p:pic>
      <p:sp>
        <p:nvSpPr>
          <p:cNvPr id="23" name="Texto explicativo retangular com cantos arredondados 22"/>
          <p:cNvSpPr/>
          <p:nvPr/>
        </p:nvSpPr>
        <p:spPr>
          <a:xfrm>
            <a:off x="1360587" y="3068960"/>
            <a:ext cx="2520280" cy="648072"/>
          </a:xfrm>
          <a:prstGeom prst="wedgeRoundRectCallout">
            <a:avLst>
              <a:gd name="adj1" fmla="val -56987"/>
              <a:gd name="adj2" fmla="val 48574"/>
              <a:gd name="adj3" fmla="val 16667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“ Sociedade é complicado. 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Cada um quer ver o seu lado</a:t>
            </a:r>
            <a:r>
              <a:rPr lang="pt-BR" sz="1400" b="1" i="1" dirty="0" smtClean="0">
                <a:latin typeface="Calibri" pitchFamily="34" charset="0"/>
                <a:cs typeface="Calibri" pitchFamily="34" charset="0"/>
              </a:rPr>
              <a:t>!</a:t>
            </a:r>
            <a:endParaRPr lang="pt-BR" sz="14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o explicativo retangular com cantos arredondados 23"/>
          <p:cNvSpPr/>
          <p:nvPr/>
        </p:nvSpPr>
        <p:spPr>
          <a:xfrm>
            <a:off x="3995936" y="3059435"/>
            <a:ext cx="2952328" cy="729605"/>
          </a:xfrm>
          <a:prstGeom prst="wedgeRoundRectCallout">
            <a:avLst>
              <a:gd name="adj1" fmla="val 63841"/>
              <a:gd name="adj2" fmla="val -25124"/>
              <a:gd name="adj3" fmla="val 16667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“ Se o cara tá bem, ele não  procura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 ninguém. Se ele quer um sócio é porque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 alguma coisa não tá boa”.</a:t>
            </a:r>
            <a:endParaRPr lang="pt-BR" sz="1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19"/>
          <p:cNvSpPr txBox="1"/>
          <p:nvPr/>
        </p:nvSpPr>
        <p:spPr>
          <a:xfrm>
            <a:off x="899592" y="6485552"/>
            <a:ext cx="40324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Vantagens das Parcerias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Seta para a direita 25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8" name="Imagem 27" descr="Wedding-Bridesmaid-Dark-icon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871" y="3068960"/>
            <a:ext cx="864095" cy="865376"/>
          </a:xfrm>
          <a:prstGeom prst="rect">
            <a:avLst/>
          </a:prstGeom>
        </p:spPr>
      </p:pic>
      <p:grpSp>
        <p:nvGrpSpPr>
          <p:cNvPr id="29" name="Grupo 28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30" name="Retângulo 29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1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9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Cooperação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638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 animBg="1"/>
      <p:bldP spid="23" grpId="0" animBg="1"/>
      <p:bldP spid="2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AgoraCriacao10\Downloads\Maos3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6799"/>
            <a:ext cx="9144000" cy="6464401"/>
          </a:xfrm>
          <a:prstGeom prst="rect">
            <a:avLst/>
          </a:prstGeom>
          <a:noFill/>
        </p:spPr>
      </p:pic>
      <p:sp>
        <p:nvSpPr>
          <p:cNvPr id="4" name="Elipse 3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611188" y="1628775"/>
            <a:ext cx="77052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os grupos de potenciais empresários percebeu-se um menor conhecimento em relação ao assunto. </a:t>
            </a:r>
            <a:b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Diferentemente do caso anterior, nestes grupos eram raros os participantes que já haviam tido algum</a:t>
            </a:r>
            <a:b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tipo de parceria.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11560" y="247373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 maioria destes participantes também foi bastante favorável ao tema, pois concordam que a formação </a:t>
            </a:r>
            <a:b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de parcerias traz diversas vantagens às empresas.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11560" y="3121804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Contudo, nestes grupos foi menor o grupo de participantes que fizeram algum tipo de comentário contrário ao </a:t>
            </a:r>
            <a:b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tema. 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0" y="1124744"/>
            <a:ext cx="2520280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Potenciais Empresários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" name="Imagem 25" descr="A-open-folder-with-paper-pencil--050714C544C0C90F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6264" y="841505"/>
            <a:ext cx="1259632" cy="787270"/>
          </a:xfrm>
          <a:prstGeom prst="rect">
            <a:avLst/>
          </a:prstGeom>
        </p:spPr>
      </p:pic>
      <p:sp>
        <p:nvSpPr>
          <p:cNvPr id="28" name="Texto explicativo retangular com cantos arredondados 27"/>
          <p:cNvSpPr/>
          <p:nvPr/>
        </p:nvSpPr>
        <p:spPr>
          <a:xfrm>
            <a:off x="1835696" y="3573016"/>
            <a:ext cx="2664296" cy="576064"/>
          </a:xfrm>
          <a:prstGeom prst="wedgeRoundRectCallout">
            <a:avLst>
              <a:gd name="adj1" fmla="val -61557"/>
              <a:gd name="adj2" fmla="val -8720"/>
              <a:gd name="adj3" fmla="val 16667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“Uma parceria pode ser muito útil,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só precisa ser bem documentada”</a:t>
            </a:r>
            <a:endParaRPr lang="pt-BR" sz="1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19"/>
          <p:cNvSpPr txBox="1"/>
          <p:nvPr/>
        </p:nvSpPr>
        <p:spPr>
          <a:xfrm>
            <a:off x="899592" y="6485552"/>
            <a:ext cx="40324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Vantagens das Parcerias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Seta para a direita 30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4" name="Imagem 43" descr="people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26" y="3573016"/>
            <a:ext cx="972616" cy="972616"/>
          </a:xfrm>
          <a:prstGeom prst="rect">
            <a:avLst/>
          </a:prstGeom>
        </p:spPr>
      </p:pic>
      <p:grpSp>
        <p:nvGrpSpPr>
          <p:cNvPr id="17" name="Grupo 16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18" name="Retângulo 17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4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Cooperação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721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5" grpId="0"/>
      <p:bldP spid="16" grpId="0"/>
      <p:bldP spid="25" grpId="0" animBg="1"/>
      <p:bldP spid="2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goraCriacao10\Downloads\Maos3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6799"/>
            <a:ext cx="9144000" cy="6464401"/>
          </a:xfrm>
          <a:prstGeom prst="rect">
            <a:avLst/>
          </a:prstGeom>
          <a:noFill/>
        </p:spPr>
      </p:pic>
      <p:sp>
        <p:nvSpPr>
          <p:cNvPr id="4" name="Elipse 3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Elipse 8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016" y="1124744"/>
            <a:ext cx="9142983" cy="30777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“O </a:t>
            </a:r>
            <a:r>
              <a:rPr lang="pt-B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que é preciso ter para que uma parceria/cooperação aconteça?</a:t>
            </a:r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”</a:t>
            </a:r>
            <a:endParaRPr lang="pt-BR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016" y="1628800"/>
            <a:ext cx="9142984" cy="30777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“Como </a:t>
            </a:r>
            <a:r>
              <a:rPr lang="pt-B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 faz um parceria/cooperação?</a:t>
            </a:r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”</a:t>
            </a:r>
            <a:endParaRPr lang="pt-BR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016" y="2132856"/>
            <a:ext cx="9142983" cy="30777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“Quais </a:t>
            </a:r>
            <a:r>
              <a:rPr lang="pt-B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são as formas de empreender coletivamente?”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403648" y="3068960"/>
            <a:ext cx="3600400" cy="1008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latin typeface="Calibri" pitchFamily="34" charset="0"/>
                <a:cs typeface="Calibri" pitchFamily="34" charset="0"/>
              </a:rPr>
              <a:t>Estas perguntas visam avaliar se os </a:t>
            </a:r>
            <a:br>
              <a:rPr lang="pt-BR" sz="1400" dirty="0" smtClean="0"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latin typeface="Calibri" pitchFamily="34" charset="0"/>
                <a:cs typeface="Calibri" pitchFamily="34" charset="0"/>
              </a:rPr>
              <a:t>participantes têm conhecimento das formas </a:t>
            </a:r>
            <a:br>
              <a:rPr lang="pt-BR" sz="1400" dirty="0" smtClean="0"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latin typeface="Calibri" pitchFamily="34" charset="0"/>
                <a:cs typeface="Calibri" pitchFamily="34" charset="0"/>
              </a:rPr>
              <a:t>de Parcerias com fazê-las.</a:t>
            </a:r>
            <a:endParaRPr lang="pt-B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899592" y="6485552"/>
            <a:ext cx="40324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Conhecimento sobre Parcerias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Seta para a direita 22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5" name="Grupo 14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16" name="Retângulo 15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1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9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Cooperação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638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goraCriacao10\Downloads\Maos3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6799"/>
            <a:ext cx="9144000" cy="6464401"/>
          </a:xfrm>
          <a:prstGeom prst="rect">
            <a:avLst/>
          </a:prstGeom>
          <a:noFill/>
        </p:spPr>
      </p:pic>
      <p:sp>
        <p:nvSpPr>
          <p:cNvPr id="4" name="Elipse 3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Elipse 8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11188" y="1628775"/>
            <a:ext cx="8280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Existiram participantes que tinham ou já tiveram algum tipo de parceria. Estes responderam com maior clareza às perguntas.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Entretanto, alguns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participantes também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demonstraram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algumas dúvidas em relação ao assunto, principalmente em relação a como formalizar as parcerias.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11188" y="3122965"/>
            <a:ext cx="8280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Demonstraram ter muitas dúvidas relacionadas ao assunto e muitos participantes não souberam responder a </a:t>
            </a:r>
            <a:b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estas perguntas com clareza. Grande parte das dúvidas estavam relacionadas aos tipos de parceria que </a:t>
            </a:r>
            <a:b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poderiam ser formadas e também em relação a como formalizá-las.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7" name="Grupo 26"/>
          <p:cNvGrpSpPr/>
          <p:nvPr/>
        </p:nvGrpSpPr>
        <p:grpSpPr>
          <a:xfrm>
            <a:off x="0" y="2420888"/>
            <a:ext cx="3743400" cy="787270"/>
            <a:chOff x="0" y="2420888"/>
            <a:chExt cx="3743400" cy="787270"/>
          </a:xfrm>
        </p:grpSpPr>
        <p:sp>
          <p:nvSpPr>
            <p:cNvPr id="22" name="CaixaDeTexto 21"/>
            <p:cNvSpPr txBox="1"/>
            <p:nvPr/>
          </p:nvSpPr>
          <p:spPr>
            <a:xfrm>
              <a:off x="0" y="2708920"/>
              <a:ext cx="2520280" cy="30777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Calibri" pitchFamily="34" charset="0"/>
                  <a:cs typeface="Calibri" pitchFamily="34" charset="0"/>
                </a:rPr>
                <a:t>Potencias Empresários</a:t>
              </a:r>
              <a:endParaRPr lang="pt-BR" sz="1400" b="1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3" name="Imagem 22" descr="A-open-folder-with-paper-pencil--050714C544C0C90F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3768" y="2420888"/>
              <a:ext cx="1259632" cy="787270"/>
            </a:xfrm>
            <a:prstGeom prst="rect">
              <a:avLst/>
            </a:prstGeom>
          </p:spPr>
        </p:pic>
      </p:grpSp>
      <p:grpSp>
        <p:nvGrpSpPr>
          <p:cNvPr id="29" name="Grupo 28"/>
          <p:cNvGrpSpPr/>
          <p:nvPr/>
        </p:nvGrpSpPr>
        <p:grpSpPr>
          <a:xfrm>
            <a:off x="0" y="787499"/>
            <a:ext cx="3685794" cy="841276"/>
            <a:chOff x="0" y="787499"/>
            <a:chExt cx="3685794" cy="841276"/>
          </a:xfrm>
        </p:grpSpPr>
        <p:sp>
          <p:nvSpPr>
            <p:cNvPr id="20" name="CaixaDeTexto 19"/>
            <p:cNvSpPr txBox="1"/>
            <p:nvPr/>
          </p:nvSpPr>
          <p:spPr>
            <a:xfrm>
              <a:off x="0" y="1124744"/>
              <a:ext cx="2520280" cy="30777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Calibri" pitchFamily="34" charset="0"/>
                  <a:cs typeface="Calibri" pitchFamily="34" charset="0"/>
                </a:rPr>
                <a:t>Empresários</a:t>
              </a:r>
              <a:endParaRPr lang="pt-BR" sz="1400" b="1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4" name="Imagem 23" descr="Icon-business-briefcase-yellow-with-clipboard-pen--050714ED7B12A70D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9752" y="787499"/>
              <a:ext cx="1346042" cy="841276"/>
            </a:xfrm>
            <a:prstGeom prst="rect">
              <a:avLst/>
            </a:prstGeom>
          </p:spPr>
        </p:pic>
      </p:grpSp>
      <p:sp>
        <p:nvSpPr>
          <p:cNvPr id="25" name="TextBox 19"/>
          <p:cNvSpPr txBox="1"/>
          <p:nvPr/>
        </p:nvSpPr>
        <p:spPr>
          <a:xfrm>
            <a:off x="899592" y="6485552"/>
            <a:ext cx="40324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Conhecimento sobre Parcerias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Seta para a direita 25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8" name="Grupo 17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21" name="Retângulo 20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8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9" name="TextBox 19"/>
          <p:cNvSpPr txBox="1"/>
          <p:nvPr/>
        </p:nvSpPr>
        <p:spPr>
          <a:xfrm>
            <a:off x="107504" y="269695"/>
            <a:ext cx="6120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Cooperação</a:t>
            </a:r>
            <a:endParaRPr lang="en-US" altLang="ko-K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Imagem 29" descr="Icon-business-briefcase-yellow-with-clipboard-pen--050714ED7B12A70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152" y="939899"/>
            <a:ext cx="1346042" cy="84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38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goraCriacao10\Downloads\Maos3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6799"/>
            <a:ext cx="9144000" cy="6464401"/>
          </a:xfrm>
          <a:prstGeom prst="rect">
            <a:avLst/>
          </a:prstGeom>
          <a:noFill/>
        </p:spPr>
      </p:pic>
      <p:sp>
        <p:nvSpPr>
          <p:cNvPr id="4" name="Elipse 3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Elipse 8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11188" y="1628775"/>
            <a:ext cx="79208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O conceito de parceria é pouco difundido entre os participantes, entretanto, são favoráveis à </a:t>
            </a:r>
            <a:b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ideia.</a:t>
            </a:r>
          </a:p>
          <a:p>
            <a:pPr algn="just"/>
            <a:endParaRPr lang="pt-B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Quando incitados a explorarem o tema como uma forma de fortalecimento frente às grandes empresas, </a:t>
            </a:r>
            <a:b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foram tímidos em suas explanações.</a:t>
            </a:r>
          </a:p>
          <a:p>
            <a:pPr algn="just"/>
            <a:endParaRPr lang="pt-B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As vantagens competitivas como economia de escala, poder de barganha com fornecedores</a:t>
            </a:r>
            <a:b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não foram citadas pelos participantes.</a:t>
            </a:r>
          </a:p>
          <a:p>
            <a:pPr algn="just"/>
            <a:endParaRPr lang="pt-BR" sz="1400" dirty="0" smtClean="0"/>
          </a:p>
          <a:p>
            <a:pPr algn="just"/>
            <a:endParaRPr lang="pt-BR" sz="1400" dirty="0" smtClean="0"/>
          </a:p>
        </p:txBody>
      </p:sp>
      <p:sp>
        <p:nvSpPr>
          <p:cNvPr id="15" name="Retângulo 1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0" y="1124744"/>
            <a:ext cx="2520280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Análises Conclusivas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16" name="Retângulo 15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7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9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Cooperação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638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AgoraCriacao10\Downloads\Maos3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6799"/>
            <a:ext cx="9144000" cy="6464401"/>
          </a:xfrm>
          <a:prstGeom prst="rect">
            <a:avLst/>
          </a:prstGeom>
          <a:noFill/>
        </p:spPr>
      </p:pic>
      <p:sp>
        <p:nvSpPr>
          <p:cNvPr id="4" name="Elipse 3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Elipse 8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11188" y="1628775"/>
            <a:ext cx="79208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O conceito de parceria, majoritariamente, está associado a relação B2B </a:t>
            </a:r>
            <a:r>
              <a:rPr lang="pt-B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pt-BR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businnes</a:t>
            </a:r>
            <a:r>
              <a:rPr lang="pt-B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to business)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b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especialmente parcerias </a:t>
            </a:r>
            <a:r>
              <a:rPr lang="pt-B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comempresas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que forneçam produtos ou serviços complementares</a:t>
            </a:r>
          </a:p>
          <a:p>
            <a:pPr algn="just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11188" y="2348880"/>
            <a:ext cx="8064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Parcerias intrínsecas à cadeia de fornecimento, seja no inicio do processo (up stream) ou no </a:t>
            </a:r>
            <a:b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final (dowm Stream) não foram abordadas. 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0" y="1124744"/>
            <a:ext cx="2520280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Análises Conclusivas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o explicativo retangular com cantos arredondados 24"/>
          <p:cNvSpPr/>
          <p:nvPr/>
        </p:nvSpPr>
        <p:spPr>
          <a:xfrm>
            <a:off x="1835696" y="2924944"/>
            <a:ext cx="2520280" cy="1080120"/>
          </a:xfrm>
          <a:prstGeom prst="wedgeRoundRectCallout">
            <a:avLst>
              <a:gd name="adj1" fmla="val -65847"/>
              <a:gd name="adj2" fmla="val -25255"/>
              <a:gd name="adj3" fmla="val 16667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“Uma boa parceria é você se 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juntar com alguém que tem uma 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parte que você não vende...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Aí, junta e pode oferecer melhor”</a:t>
            </a:r>
            <a:endParaRPr lang="pt-BR" sz="1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o explicativo retangular com cantos arredondados 26"/>
          <p:cNvSpPr/>
          <p:nvPr/>
        </p:nvSpPr>
        <p:spPr>
          <a:xfrm>
            <a:off x="4860032" y="3356992"/>
            <a:ext cx="2232248" cy="792088"/>
          </a:xfrm>
          <a:prstGeom prst="wedgeRoundRectCallout">
            <a:avLst>
              <a:gd name="adj1" fmla="val 56076"/>
              <a:gd name="adj2" fmla="val -79396"/>
              <a:gd name="adj3" fmla="val 16667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“Parceria com fornecedores? 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Não vejo muitas opções”</a:t>
            </a:r>
            <a:endParaRPr lang="pt-BR" sz="1200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" name="Imagem 33" descr="Nations-African-Male-ic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7544" y="2996952"/>
            <a:ext cx="971600" cy="891822"/>
          </a:xfrm>
          <a:prstGeom prst="rect">
            <a:avLst/>
          </a:prstGeom>
        </p:spPr>
      </p:pic>
      <p:pic>
        <p:nvPicPr>
          <p:cNvPr id="35" name="Imagem 34" descr="people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64288" y="2780928"/>
            <a:ext cx="936104" cy="864096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24" name="Retângulo 23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6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9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Cooperação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638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3" grpId="0" animBg="1"/>
      <p:bldP spid="25" grpId="0" animBg="1"/>
      <p:bldP spid="2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AgoraCriacao10\Downloads\Maos3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6799"/>
            <a:ext cx="9144000" cy="6464401"/>
          </a:xfrm>
          <a:prstGeom prst="rect">
            <a:avLst/>
          </a:prstGeom>
          <a:noFill/>
        </p:spPr>
      </p:pic>
      <p:sp>
        <p:nvSpPr>
          <p:cNvPr id="18" name="CaixaDeTexto 17"/>
          <p:cNvSpPr txBox="1"/>
          <p:nvPr/>
        </p:nvSpPr>
        <p:spPr>
          <a:xfrm>
            <a:off x="611188" y="1628775"/>
            <a:ext cx="79208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Dentre as outras formas de Parcerias, foram citadas as Cooperativas e Sociedades empresariais. Demais </a:t>
            </a:r>
            <a:b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atividades como Central de Compras, Rede de empresas e </a:t>
            </a:r>
            <a:r>
              <a:rPr lang="pt-B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Joint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Ventures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não foram citadas. </a:t>
            </a:r>
          </a:p>
          <a:p>
            <a:pPr algn="just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/>
            <a:endParaRPr lang="pt-B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26789" y="2204864"/>
            <a:ext cx="7920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As formas de parcerias mais citadas foram com empresas: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611188" y="2492896"/>
            <a:ext cx="8064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- Que forneçam produtos ou serviços diferentes,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11560" y="2852936"/>
            <a:ext cx="8064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Existe a percepção de que “Cooperativas” são inerentes ao Agronegócio e atividades paralelas. Da mesma</a:t>
            </a:r>
            <a:b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forma associam com atividades de subsistência.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4644009" y="2492896"/>
            <a:ext cx="4499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Que forneçam produtos ou serviços complementares.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0" y="1124744"/>
            <a:ext cx="2520280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Análises Conclusivas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o explicativo retangular com cantos arredondados 29"/>
          <p:cNvSpPr/>
          <p:nvPr/>
        </p:nvSpPr>
        <p:spPr>
          <a:xfrm>
            <a:off x="1835696" y="3429000"/>
            <a:ext cx="6768752" cy="360040"/>
          </a:xfrm>
          <a:prstGeom prst="wedgeRoundRectCallout">
            <a:avLst>
              <a:gd name="adj1" fmla="val -55513"/>
              <a:gd name="adj2" fmla="val 11195"/>
              <a:gd name="adj3" fmla="val 16667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“Esse negócio de cooperativa é pra outro ramo. Pessoal que pesca, as moças que fazem tecelagem...”</a:t>
            </a:r>
            <a:endParaRPr lang="pt-BR" sz="1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o explicativo retangular com cantos arredondados 31"/>
          <p:cNvSpPr/>
          <p:nvPr/>
        </p:nvSpPr>
        <p:spPr>
          <a:xfrm>
            <a:off x="1835696" y="3861048"/>
            <a:ext cx="4104456" cy="432048"/>
          </a:xfrm>
          <a:prstGeom prst="wedgeRoundRectCallout">
            <a:avLst>
              <a:gd name="adj1" fmla="val -62183"/>
              <a:gd name="adj2" fmla="val -20477"/>
              <a:gd name="adj3" fmla="val 16667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“Essas cooperativas são feitas pelo governo, eu acho... 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É mais pra ajudar essas comunidades”</a:t>
            </a:r>
            <a:endParaRPr lang="pt-BR" sz="1200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" name="Imagem 34" descr="businesspeople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501008"/>
            <a:ext cx="1080095" cy="1080095"/>
          </a:xfrm>
          <a:prstGeom prst="rect">
            <a:avLst/>
          </a:prstGeom>
        </p:spPr>
      </p:pic>
      <p:grpSp>
        <p:nvGrpSpPr>
          <p:cNvPr id="25" name="Grupo 24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29" name="Retângulo 28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1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9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Cooperação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638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6" grpId="0" animBg="1"/>
      <p:bldP spid="30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/>
          <p:cNvGrpSpPr/>
          <p:nvPr/>
        </p:nvGrpSpPr>
        <p:grpSpPr>
          <a:xfrm>
            <a:off x="2720987" y="4717104"/>
            <a:ext cx="3456384" cy="584104"/>
            <a:chOff x="1988404" y="4564"/>
            <a:chExt cx="6033551" cy="835554"/>
          </a:xfrm>
        </p:grpSpPr>
        <p:sp>
          <p:nvSpPr>
            <p:cNvPr id="25" name="Pentágono 24"/>
            <p:cNvSpPr/>
            <p:nvPr/>
          </p:nvSpPr>
          <p:spPr>
            <a:xfrm rot="10800000">
              <a:off x="1988404" y="4564"/>
              <a:ext cx="6033551" cy="835554"/>
            </a:xfrm>
            <a:prstGeom prst="homePlate">
              <a:avLst>
                <a:gd name="adj" fmla="val 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Pentágono 4"/>
            <p:cNvSpPr/>
            <p:nvPr/>
          </p:nvSpPr>
          <p:spPr>
            <a:xfrm>
              <a:off x="2114103" y="4564"/>
              <a:ext cx="5824663" cy="8355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456" tIns="110490" rIns="206248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900" kern="1200" dirty="0" smtClean="0"/>
                <a:t>Grupos</a:t>
              </a:r>
              <a:endParaRPr lang="pt-BR" sz="2900" kern="1200" dirty="0"/>
            </a:p>
          </p:txBody>
        </p:sp>
      </p:grpSp>
      <p:sp>
        <p:nvSpPr>
          <p:cNvPr id="17" name="Elipse 16">
            <a:hlinkClick r:id="rId2" action="ppaction://hlinksldjump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Elipse 11"/>
          <p:cNvSpPr/>
          <p:nvPr/>
        </p:nvSpPr>
        <p:spPr>
          <a:xfrm>
            <a:off x="2944147" y="1772816"/>
            <a:ext cx="3010065" cy="2652235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9" name="Grupo 18"/>
          <p:cNvGrpSpPr/>
          <p:nvPr/>
        </p:nvGrpSpPr>
        <p:grpSpPr>
          <a:xfrm>
            <a:off x="0" y="908720"/>
            <a:ext cx="9144000" cy="5949280"/>
            <a:chOff x="0" y="908720"/>
            <a:chExt cx="9144000" cy="5949280"/>
          </a:xfrm>
        </p:grpSpPr>
        <p:pic>
          <p:nvPicPr>
            <p:cNvPr id="10" name="Picture 2" descr="C:\Users\AgoraCriacao10\Desktop\apresentação sebrae\executivos-em-reuniao-1272679701684_956x500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08720"/>
              <a:ext cx="9144000" cy="4926443"/>
            </a:xfrm>
            <a:prstGeom prst="rect">
              <a:avLst/>
            </a:prstGeom>
            <a:noFill/>
          </p:spPr>
        </p:pic>
        <p:pic>
          <p:nvPicPr>
            <p:cNvPr id="3074" name="Picture 2" descr="C:\Users\AgoraCriacao10\Desktop\apresentação sebrae\executivos-em-reuniao-1272679701684_956x500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70909"/>
              <a:ext cx="9144000" cy="5187091"/>
            </a:xfrm>
            <a:prstGeom prst="rect">
              <a:avLst/>
            </a:prstGeom>
            <a:noFill/>
          </p:spPr>
        </p:pic>
      </p:grpSp>
      <p:sp>
        <p:nvSpPr>
          <p:cNvPr id="16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411760" y="1772816"/>
            <a:ext cx="4403128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</a:rPr>
              <a:t>Perfil dos grupos</a:t>
            </a:r>
            <a:endParaRPr lang="pt-BR" sz="4000" b="1" dirty="0">
              <a:solidFill>
                <a:schemeClr val="bg1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22" name="Retângulo 21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7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166757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AgoraCriacao10\Downloads\Maos3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6799"/>
            <a:ext cx="9144000" cy="6464401"/>
          </a:xfrm>
          <a:prstGeom prst="rect">
            <a:avLst/>
          </a:prstGeom>
          <a:noFill/>
        </p:spPr>
      </p:pic>
      <p:sp>
        <p:nvSpPr>
          <p:cNvPr id="4" name="Elipse 3">
            <a:hlinkClick r:id="" action="ppaction://noaction"/>
          </p:cNvPr>
          <p:cNvSpPr/>
          <p:nvPr/>
        </p:nvSpPr>
        <p:spPr>
          <a:xfrm>
            <a:off x="7634173" y="4875555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932041" y="2266498"/>
            <a:ext cx="4032448" cy="30777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Risco de problemas com os parceiros;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4932041" y="2720032"/>
            <a:ext cx="4032448" cy="30777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Risco de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prejudicar a imagem da empresa;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4932041" y="3175910"/>
            <a:ext cx="4032448" cy="30777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Perda do poder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decisório. 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932040" y="3645024"/>
            <a:ext cx="4032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De modo geral, foram apresentados poucos</a:t>
            </a:r>
          </a:p>
          <a:p>
            <a:pPr algn="just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aspectos negativos relacionados à </a:t>
            </a:r>
          </a:p>
          <a:p>
            <a:pPr algn="just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adoção de parcerias.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755576" y="5517232"/>
            <a:ext cx="626469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Analisando os entrevistados como um todo, pode-se concluir que a maioria enxerga muito mais Oportunidades do que Ameaças.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39552" y="2276872"/>
            <a:ext cx="4032448" cy="30777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Maior competitividade;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39552" y="2724502"/>
            <a:ext cx="4032448" cy="30777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Ampliação dos benefícios oferecidos aos clientes;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39552" y="3619762"/>
            <a:ext cx="4032448" cy="30777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Divisão de recursos;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39552" y="4067392"/>
            <a:ext cx="4032448" cy="30777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Redução de custos;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39552" y="4515022"/>
            <a:ext cx="4032448" cy="30777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Indicações de clientes;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39552" y="4962654"/>
            <a:ext cx="4032448" cy="30777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Descontos.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539552" y="3172132"/>
            <a:ext cx="4032448" cy="30777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Permutas de produtos ou serviços;</a:t>
            </a:r>
          </a:p>
        </p:txBody>
      </p:sp>
      <p:grpSp>
        <p:nvGrpSpPr>
          <p:cNvPr id="43" name="Grupo 42"/>
          <p:cNvGrpSpPr/>
          <p:nvPr/>
        </p:nvGrpSpPr>
        <p:grpSpPr>
          <a:xfrm>
            <a:off x="4716016" y="1556792"/>
            <a:ext cx="3096344" cy="369332"/>
            <a:chOff x="4716016" y="1556792"/>
            <a:chExt cx="3096344" cy="369332"/>
          </a:xfrm>
        </p:grpSpPr>
        <p:sp>
          <p:nvSpPr>
            <p:cNvPr id="29" name="CaixaDeTexto 28"/>
            <p:cNvSpPr txBox="1"/>
            <p:nvPr/>
          </p:nvSpPr>
          <p:spPr>
            <a:xfrm>
              <a:off x="5004048" y="1556792"/>
              <a:ext cx="2520280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/>
                <a:t>Desvantagens</a:t>
              </a:r>
              <a:endParaRPr lang="pt-BR" b="1" dirty="0"/>
            </a:p>
          </p:txBody>
        </p:sp>
        <p:sp>
          <p:nvSpPr>
            <p:cNvPr id="31" name="Seta para baixo 30"/>
            <p:cNvSpPr/>
            <p:nvPr/>
          </p:nvSpPr>
          <p:spPr>
            <a:xfrm>
              <a:off x="7596336" y="1556792"/>
              <a:ext cx="216024" cy="36004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2" name="Seta para baixo 31"/>
            <p:cNvSpPr/>
            <p:nvPr/>
          </p:nvSpPr>
          <p:spPr>
            <a:xfrm>
              <a:off x="4716016" y="1556792"/>
              <a:ext cx="216024" cy="36004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611560" y="1556792"/>
            <a:ext cx="3096344" cy="369332"/>
            <a:chOff x="611560" y="1556792"/>
            <a:chExt cx="3096344" cy="369332"/>
          </a:xfrm>
        </p:grpSpPr>
        <p:sp>
          <p:nvSpPr>
            <p:cNvPr id="23" name="CaixaDeTexto 22"/>
            <p:cNvSpPr txBox="1"/>
            <p:nvPr/>
          </p:nvSpPr>
          <p:spPr>
            <a:xfrm>
              <a:off x="899592" y="1556792"/>
              <a:ext cx="2520280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/>
                <a:t>Vantagens</a:t>
              </a:r>
              <a:endParaRPr lang="pt-BR" b="1" dirty="0"/>
            </a:p>
          </p:txBody>
        </p:sp>
        <p:sp>
          <p:nvSpPr>
            <p:cNvPr id="33" name="Seta para baixo 32"/>
            <p:cNvSpPr/>
            <p:nvPr/>
          </p:nvSpPr>
          <p:spPr>
            <a:xfrm flipV="1">
              <a:off x="3491880" y="1556792"/>
              <a:ext cx="216024" cy="36004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5" name="Seta para baixo 34"/>
            <p:cNvSpPr/>
            <p:nvPr/>
          </p:nvSpPr>
          <p:spPr>
            <a:xfrm flipV="1">
              <a:off x="611560" y="1556792"/>
              <a:ext cx="216024" cy="36004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38" name="Retângulo 37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7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0" y="1124744"/>
            <a:ext cx="2520280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Análises Conclusivas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4" name="Grupo 33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36" name="Retângulo 35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9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4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Cooperação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363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0" grpId="0" animBg="1"/>
      <p:bldP spid="19" grpId="0"/>
      <p:bldP spid="20" grpId="0" animBg="1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7" grpId="0" animBg="1"/>
      <p:bldP spid="4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goraCriacao10\Downloads\Maos3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6799"/>
            <a:ext cx="9144000" cy="6464401"/>
          </a:xfrm>
          <a:prstGeom prst="rect">
            <a:avLst/>
          </a:prstGeom>
          <a:noFill/>
        </p:spPr>
      </p:pic>
      <p:sp>
        <p:nvSpPr>
          <p:cNvPr id="4" name="Elipse 3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Elipse 8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11188" y="1628775"/>
            <a:ext cx="8532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Os participantes apresentam muitas dúvidas sobre a realização de parcerias.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36" y="1124744"/>
            <a:ext cx="2520280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Análises Conclusivas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611696" y="2172965"/>
            <a:ext cx="7281018" cy="1169551"/>
            <a:chOff x="611560" y="2172965"/>
            <a:chExt cx="7281018" cy="1169551"/>
          </a:xfrm>
        </p:grpSpPr>
        <p:sp>
          <p:nvSpPr>
            <p:cNvPr id="12" name="CaixaDeTexto 11"/>
            <p:cNvSpPr txBox="1"/>
            <p:nvPr/>
          </p:nvSpPr>
          <p:spPr>
            <a:xfrm>
              <a:off x="835794" y="2172965"/>
              <a:ext cx="705678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Dúvidas sobre burocracia;</a:t>
              </a:r>
            </a:p>
            <a:p>
              <a:pPr algn="just"/>
              <a:r>
                <a:rPr lang="pt-B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Dúvidas sobre oficialização;</a:t>
              </a:r>
            </a:p>
            <a:p>
              <a:pPr algn="just"/>
              <a:r>
                <a:rPr lang="pt-B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Dúvidas sobre aspectos legais;</a:t>
              </a:r>
            </a:p>
            <a:p>
              <a:pPr algn="just"/>
              <a:r>
                <a:rPr lang="pt-B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Dúvidas sobre órgãos regulamentadores;</a:t>
              </a:r>
            </a:p>
            <a:p>
              <a:pPr algn="just"/>
              <a:r>
                <a:rPr lang="pt-B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Dúvidas sobre busca por parceiros com interesses em comum;</a:t>
              </a:r>
            </a:p>
          </p:txBody>
        </p:sp>
        <p:sp>
          <p:nvSpPr>
            <p:cNvPr id="23" name="Seta para a direita 22"/>
            <p:cNvSpPr/>
            <p:nvPr/>
          </p:nvSpPr>
          <p:spPr>
            <a:xfrm>
              <a:off x="611560" y="2204864"/>
              <a:ext cx="216024" cy="216024"/>
            </a:xfrm>
            <a:prstGeom prst="rightArrow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Seta para a direita 23"/>
            <p:cNvSpPr/>
            <p:nvPr/>
          </p:nvSpPr>
          <p:spPr>
            <a:xfrm>
              <a:off x="611560" y="2420888"/>
              <a:ext cx="216024" cy="216024"/>
            </a:xfrm>
            <a:prstGeom prst="rightArrow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Seta para a direita 24"/>
            <p:cNvSpPr/>
            <p:nvPr/>
          </p:nvSpPr>
          <p:spPr>
            <a:xfrm>
              <a:off x="611560" y="2636912"/>
              <a:ext cx="216024" cy="216024"/>
            </a:xfrm>
            <a:prstGeom prst="rightArrow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Seta para a direita 25"/>
            <p:cNvSpPr/>
            <p:nvPr/>
          </p:nvSpPr>
          <p:spPr>
            <a:xfrm>
              <a:off x="611560" y="2852936"/>
              <a:ext cx="216024" cy="216024"/>
            </a:xfrm>
            <a:prstGeom prst="rightArrow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Seta para a direita 26"/>
            <p:cNvSpPr/>
            <p:nvPr/>
          </p:nvSpPr>
          <p:spPr>
            <a:xfrm>
              <a:off x="611560" y="3068960"/>
              <a:ext cx="216024" cy="216024"/>
            </a:xfrm>
            <a:prstGeom prst="rightArrow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30" name="Retângulo 29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1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9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Cooperação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638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goraCriacao10\Downloads\Maos3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6799"/>
            <a:ext cx="9144000" cy="6464401"/>
          </a:xfrm>
          <a:prstGeom prst="rect">
            <a:avLst/>
          </a:prstGeom>
          <a:noFill/>
        </p:spPr>
      </p:pic>
      <p:sp>
        <p:nvSpPr>
          <p:cNvPr id="4" name="Elipse 3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Elipse 8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899592" y="1285860"/>
            <a:ext cx="7290227" cy="4492628"/>
            <a:chOff x="899592" y="1285860"/>
            <a:chExt cx="7290227" cy="4492628"/>
          </a:xfrm>
        </p:grpSpPr>
        <p:graphicFrame>
          <p:nvGraphicFramePr>
            <p:cNvPr id="21" name="Diagrama 20"/>
            <p:cNvGraphicFramePr/>
            <p:nvPr/>
          </p:nvGraphicFramePr>
          <p:xfrm>
            <a:off x="1214414" y="1285860"/>
            <a:ext cx="6858048" cy="44926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2" name="CaixaDeTexto 21"/>
            <p:cNvSpPr txBox="1"/>
            <p:nvPr/>
          </p:nvSpPr>
          <p:spPr>
            <a:xfrm>
              <a:off x="1115616" y="2276872"/>
              <a:ext cx="1441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Empresários</a:t>
              </a:r>
              <a:endParaRPr lang="pt-BR" dirty="0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6732240" y="2276872"/>
              <a:ext cx="1120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Potencial</a:t>
              </a:r>
              <a:endParaRPr lang="pt-BR" dirty="0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899592" y="4437112"/>
              <a:ext cx="1665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Nível Superior</a:t>
              </a:r>
              <a:endParaRPr lang="pt-BR" dirty="0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6732240" y="4437112"/>
              <a:ext cx="1457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Nível Médio</a:t>
              </a:r>
              <a:endParaRPr lang="pt-BR" dirty="0"/>
            </a:p>
          </p:txBody>
        </p:sp>
      </p:grpSp>
      <p:sp>
        <p:nvSpPr>
          <p:cNvPr id="26" name="CaixaDeTexto 25"/>
          <p:cNvSpPr txBox="1"/>
          <p:nvPr/>
        </p:nvSpPr>
        <p:spPr>
          <a:xfrm>
            <a:off x="0" y="1124744"/>
            <a:ext cx="3995936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Principais Diferenças de Percepções entre perfis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899592" y="6485552"/>
            <a:ext cx="40324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Principais Diferenças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Seta para a direita 27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8" name="Grupo 17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30" name="Retângulo 29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1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9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Cooperação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638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goraCriacao10\Downloads\Maos3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6799"/>
            <a:ext cx="9144000" cy="6464401"/>
          </a:xfrm>
          <a:prstGeom prst="rect">
            <a:avLst/>
          </a:prstGeom>
          <a:noFill/>
        </p:spPr>
      </p:pic>
      <p:sp>
        <p:nvSpPr>
          <p:cNvPr id="4" name="Elipse 3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Elipse 8">
            <a:hlinkClick r:id="" action="ppaction://noaction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Elipse 13">
            <a:hlinkClick r:id="rId3" action="ppaction://hlinksldjump"/>
          </p:cNvPr>
          <p:cNvSpPr/>
          <p:nvPr/>
        </p:nvSpPr>
        <p:spPr>
          <a:xfrm>
            <a:off x="7634173" y="5301208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0" y="1052736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Todo este conteúdo cabe em uma única gaveta ou seria necessário mais de uma gaveta para acomodá-lo?</a:t>
            </a:r>
            <a:endParaRPr lang="pt-BR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Elipse 16">
            <a:hlinkClick r:id="rId3" action="ppaction://hlinksldjump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13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Elipse 17">
            <a:hlinkClick r:id="rId3" action="ppaction://hlinksldjump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0" y="1844824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“Caso caiba em uma gaveta, como se chamaria a gaveta onde estaria guardado este conteúdo?”</a:t>
            </a:r>
            <a:endParaRPr lang="pt-BR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555776" y="1988840"/>
            <a:ext cx="12961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?</a:t>
            </a:r>
            <a:endParaRPr lang="pt-BR" sz="20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146" name="Picture 2" descr="C:\Users\AgoraCriacao10\Desktop\apresentação sebrae\gaveta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780928"/>
            <a:ext cx="1719833" cy="1719833"/>
          </a:xfrm>
          <a:prstGeom prst="rect">
            <a:avLst/>
          </a:prstGeom>
          <a:noFill/>
        </p:spPr>
      </p:pic>
      <p:sp>
        <p:nvSpPr>
          <p:cNvPr id="26" name="Retângulo 2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Box 19"/>
          <p:cNvSpPr txBox="1"/>
          <p:nvPr/>
        </p:nvSpPr>
        <p:spPr>
          <a:xfrm>
            <a:off x="899592" y="6485552"/>
            <a:ext cx="40324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Objetivo do Estudo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Seta para a direita 27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9" name="Grupo 18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22" name="Retângulo 21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3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30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Cooperação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638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40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ipse 12">
            <a:hlinkClick r:id="rId2" action="ppaction://hlinksldjump"/>
          </p:cNvPr>
          <p:cNvSpPr/>
          <p:nvPr/>
        </p:nvSpPr>
        <p:spPr>
          <a:xfrm>
            <a:off x="1060250" y="603572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219" name="Picture 3" descr="C:\Users\AgoraCriacao10\Desktop\apresentação sebrae\4b0208a6d0b840d9ce4d4a52247aca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144000" cy="5746992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23528" y="1564924"/>
            <a:ext cx="8424936" cy="30777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Com algumas exceções, os participantes entendem que o tema COOPERAÇÃO deve ser uma gaveta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23528" y="2132856"/>
            <a:ext cx="8424936" cy="30777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Trata-se de uma ferramenta muito ampla, de suma relevância. 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3528" y="3140968"/>
            <a:ext cx="8424936" cy="30777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Portanto, COOPERAÇÃO deve, sim, ser uma gaveta.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99592" y="6485552"/>
            <a:ext cx="40324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Objetivo do estudo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Seta para a direita 19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0" y="1124744"/>
            <a:ext cx="2520280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Análises Conclusivas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23528" y="2636912"/>
            <a:ext cx="8424936" cy="30777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De difícil acesso e quando encontrado não é claro e objetivo, necessitando de maior visibilidade e disponibilidade. 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323528" y="3645024"/>
            <a:ext cx="8424936" cy="30777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O nome “Cooperação” foi considerado pouco representativo para o tema pela maioria dos entrevistados.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22" name="Retângulo 21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6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25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Cooperação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289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1" grpId="0" animBg="1"/>
      <p:bldP spid="23" grpId="0" animBg="1"/>
      <p:bldP spid="2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0" y="764704"/>
            <a:ext cx="9144000" cy="57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3" name="Grupo 22"/>
          <p:cNvGrpSpPr/>
          <p:nvPr/>
        </p:nvGrpSpPr>
        <p:grpSpPr>
          <a:xfrm>
            <a:off x="179512" y="1340768"/>
            <a:ext cx="8352928" cy="4870684"/>
            <a:chOff x="179512" y="1340768"/>
            <a:chExt cx="8352928" cy="487068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340768"/>
              <a:ext cx="8352928" cy="4870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CaixaDeTexto 7"/>
            <p:cNvSpPr txBox="1"/>
            <p:nvPr/>
          </p:nvSpPr>
          <p:spPr>
            <a:xfrm>
              <a:off x="285720" y="2143116"/>
              <a:ext cx="24157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rPr>
                <a:t>COOPERATIVAS</a:t>
              </a:r>
              <a:endParaRPr lang="pt-BR" sz="20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1571604" y="4286256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accent2"/>
                  </a:solidFill>
                  <a:latin typeface="Arial Black" pitchFamily="34" charset="0"/>
                  <a:cs typeface="Arial" pitchFamily="34" charset="0"/>
                </a:rPr>
                <a:t>UNIÃO</a:t>
              </a:r>
              <a:endParaRPr lang="pt-BR" dirty="0">
                <a:solidFill>
                  <a:schemeClr val="accent2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5429256" y="4322445"/>
              <a:ext cx="21900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smtClean="0">
                  <a:solidFill>
                    <a:srgbClr val="FF0000"/>
                  </a:solidFill>
                  <a:latin typeface="Arial Black" pitchFamily="34" charset="0"/>
                </a:rPr>
                <a:t>COOPERAÇÃO</a:t>
              </a:r>
              <a:endParaRPr lang="pt-BR" sz="20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</p:grpSp>
      <p:sp>
        <p:nvSpPr>
          <p:cNvPr id="17" name="Retângulo 16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99592" y="6485552"/>
            <a:ext cx="40324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Objetivo do estudo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Seta para a direita 19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0" y="1124744"/>
            <a:ext cx="2520280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Nomes Sugeridos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18" name="Retângulo 17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4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5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Cooperação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699792" y="1124744"/>
            <a:ext cx="6444208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Nomes mais citados pelos participantes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5272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10633" y="692696"/>
            <a:ext cx="9126000" cy="5832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Pentágono 4"/>
          <p:cNvSpPr/>
          <p:nvPr/>
        </p:nvSpPr>
        <p:spPr>
          <a:xfrm>
            <a:off x="80208" y="922368"/>
            <a:ext cx="3336720" cy="5841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8456" tIns="110490" rIns="206248" bIns="110490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900" kern="1200" dirty="0" smtClean="0"/>
              <a:t>Organização</a:t>
            </a:r>
            <a:endParaRPr lang="pt-BR" sz="2900" kern="1200" dirty="0"/>
          </a:p>
        </p:txBody>
      </p:sp>
      <p:sp>
        <p:nvSpPr>
          <p:cNvPr id="20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Melhores Nomes Sugeridos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3" name="Grupo 17"/>
          <p:cNvGrpSpPr/>
          <p:nvPr/>
        </p:nvGrpSpPr>
        <p:grpSpPr>
          <a:xfrm>
            <a:off x="611188" y="6478832"/>
            <a:ext cx="3456756" cy="345274"/>
            <a:chOff x="611188" y="6478832"/>
            <a:chExt cx="3456756" cy="345274"/>
          </a:xfrm>
        </p:grpSpPr>
        <p:sp>
          <p:nvSpPr>
            <p:cNvPr id="19" name="TextBox 19"/>
            <p:cNvSpPr txBox="1"/>
            <p:nvPr/>
          </p:nvSpPr>
          <p:spPr>
            <a:xfrm>
              <a:off x="899592" y="6485552"/>
              <a:ext cx="316835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altLang="ko-KR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Objetivo do estudo</a:t>
              </a:r>
              <a:endPara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Seta para a direita 21"/>
            <p:cNvSpPr/>
            <p:nvPr/>
          </p:nvSpPr>
          <p:spPr>
            <a:xfrm>
              <a:off x="611188" y="6478832"/>
              <a:ext cx="324408" cy="332656"/>
            </a:xfrm>
            <a:prstGeom prst="rightArrow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3" name="CaixaDeTexto 22"/>
          <p:cNvSpPr txBox="1"/>
          <p:nvPr/>
        </p:nvSpPr>
        <p:spPr>
          <a:xfrm>
            <a:off x="2411760" y="1628775"/>
            <a:ext cx="1584176" cy="30777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Vantagens</a:t>
            </a:r>
            <a:endParaRPr lang="pt-BR" sz="1400" b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4115949" y="1628775"/>
            <a:ext cx="1584176" cy="30777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Desvantagens</a:t>
            </a:r>
            <a:endParaRPr lang="pt-BR" sz="1400" b="1" dirty="0"/>
          </a:p>
        </p:txBody>
      </p:sp>
      <p:grpSp>
        <p:nvGrpSpPr>
          <p:cNvPr id="70" name="Grupo 69"/>
          <p:cNvGrpSpPr/>
          <p:nvPr/>
        </p:nvGrpSpPr>
        <p:grpSpPr>
          <a:xfrm>
            <a:off x="611188" y="2358147"/>
            <a:ext cx="1800572" cy="432048"/>
            <a:chOff x="611188" y="2358172"/>
            <a:chExt cx="1800572" cy="432048"/>
          </a:xfrm>
        </p:grpSpPr>
        <p:sp>
          <p:nvSpPr>
            <p:cNvPr id="33" name="Seta para a direita 32"/>
            <p:cNvSpPr/>
            <p:nvPr/>
          </p:nvSpPr>
          <p:spPr>
            <a:xfrm>
              <a:off x="611188" y="2358172"/>
              <a:ext cx="432048" cy="432048"/>
            </a:xfrm>
            <a:prstGeom prst="rightArrow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1043608" y="2420888"/>
              <a:ext cx="1368152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Calibri" pitchFamily="34" charset="0"/>
                  <a:cs typeface="Calibri" pitchFamily="34" charset="0"/>
                </a:rPr>
                <a:t>Parcerias</a:t>
              </a:r>
              <a:endParaRPr lang="pt-BR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1" name="CaixaDeTexto 40"/>
          <p:cNvSpPr txBox="1"/>
          <p:nvPr/>
        </p:nvSpPr>
        <p:spPr>
          <a:xfrm>
            <a:off x="2411760" y="2154753"/>
            <a:ext cx="1584176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Calibri" pitchFamily="34" charset="0"/>
                <a:cs typeface="Calibri" pitchFamily="34" charset="0"/>
              </a:rPr>
              <a:t>Nome que 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 melhor compreende o 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conteúdo. Muito citado e consensual. </a:t>
            </a:r>
            <a:endParaRPr lang="pt-BR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5820138" y="1628800"/>
            <a:ext cx="1368152" cy="30777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Indicado</a:t>
            </a:r>
            <a:endParaRPr lang="pt-BR" sz="1400" b="1" dirty="0"/>
          </a:p>
        </p:txBody>
      </p:sp>
      <p:sp>
        <p:nvSpPr>
          <p:cNvPr id="50" name="CaixaDeTexto 49"/>
          <p:cNvSpPr txBox="1"/>
          <p:nvPr/>
        </p:nvSpPr>
        <p:spPr>
          <a:xfrm>
            <a:off x="7308304" y="1628800"/>
            <a:ext cx="1368152" cy="30777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Não Indicado</a:t>
            </a:r>
            <a:endParaRPr lang="pt-BR" sz="1400" b="1" dirty="0"/>
          </a:p>
        </p:txBody>
      </p:sp>
      <p:sp>
        <p:nvSpPr>
          <p:cNvPr id="51" name="CaixaDeTexto 50"/>
          <p:cNvSpPr txBox="1"/>
          <p:nvPr/>
        </p:nvSpPr>
        <p:spPr>
          <a:xfrm>
            <a:off x="4139952" y="2154753"/>
            <a:ext cx="1584176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Calibri" pitchFamily="34" charset="0"/>
                <a:cs typeface="Calibri" pitchFamily="34" charset="0"/>
              </a:rPr>
              <a:t>Pequena conotação de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 sociedade empresarial e ou duas partes.</a:t>
            </a:r>
            <a:endParaRPr lang="pt-BR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5868144" y="2324055"/>
            <a:ext cx="1368152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Calibri" pitchFamily="34" charset="0"/>
                <a:cs typeface="Calibri" pitchFamily="34" charset="0"/>
              </a:rPr>
              <a:t>Todos os perfis.</a:t>
            </a:r>
            <a:endParaRPr lang="pt-BR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7308304" y="2324055"/>
            <a:ext cx="1368152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Calibri" pitchFamily="34" charset="0"/>
                <a:cs typeface="Calibri" pitchFamily="34" charset="0"/>
              </a:rPr>
              <a:t>-</a:t>
            </a:r>
            <a:endParaRPr lang="pt-BR" sz="11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5" name="Conector reto 54"/>
          <p:cNvCxnSpPr/>
          <p:nvPr/>
        </p:nvCxnSpPr>
        <p:spPr>
          <a:xfrm>
            <a:off x="611188" y="3078252"/>
            <a:ext cx="82092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upo 76"/>
          <p:cNvGrpSpPr/>
          <p:nvPr/>
        </p:nvGrpSpPr>
        <p:grpSpPr>
          <a:xfrm>
            <a:off x="611188" y="3505291"/>
            <a:ext cx="1800572" cy="432048"/>
            <a:chOff x="611188" y="3505291"/>
            <a:chExt cx="1800572" cy="432048"/>
          </a:xfrm>
        </p:grpSpPr>
        <p:sp>
          <p:nvSpPr>
            <p:cNvPr id="56" name="Seta para a direita 55"/>
            <p:cNvSpPr/>
            <p:nvPr/>
          </p:nvSpPr>
          <p:spPr>
            <a:xfrm>
              <a:off x="611188" y="3505291"/>
              <a:ext cx="432048" cy="432048"/>
            </a:xfrm>
            <a:prstGeom prst="rightArrow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CaixaDeTexto 56"/>
            <p:cNvSpPr txBox="1"/>
            <p:nvPr/>
          </p:nvSpPr>
          <p:spPr>
            <a:xfrm>
              <a:off x="1043608" y="3536649"/>
              <a:ext cx="1368152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Calibri" pitchFamily="34" charset="0"/>
                  <a:cs typeface="Calibri" pitchFamily="34" charset="0"/>
                </a:rPr>
                <a:t>Associações</a:t>
              </a:r>
              <a:endParaRPr lang="pt-BR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8" name="CaixaDeTexto 57"/>
          <p:cNvSpPr txBox="1"/>
          <p:nvPr/>
        </p:nvSpPr>
        <p:spPr>
          <a:xfrm>
            <a:off x="2411760" y="3328066"/>
            <a:ext cx="1656184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Calibri" pitchFamily="34" charset="0"/>
                <a:cs typeface="Calibri" pitchFamily="34" charset="0"/>
              </a:rPr>
              <a:t>Percepção de muitas 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empresas ou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 participantes envolvidos.</a:t>
            </a:r>
            <a:endParaRPr lang="pt-BR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4139952" y="3243428"/>
            <a:ext cx="1584176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Calibri" pitchFamily="34" charset="0"/>
                <a:cs typeface="Calibri" pitchFamily="34" charset="0"/>
              </a:rPr>
              <a:t>Possível referência com 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entidades ou sindicatos.</a:t>
            </a:r>
          </a:p>
          <a:p>
            <a:pPr algn="ctr"/>
            <a:r>
              <a:rPr lang="pt-BR" sz="1100" dirty="0" smtClean="0">
                <a:latin typeface="Calibri" pitchFamily="34" charset="0"/>
                <a:cs typeface="Calibri" pitchFamily="34" charset="0"/>
              </a:rPr>
              <a:t>Fraca referência com o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 conteúdo.</a:t>
            </a:r>
            <a:endParaRPr lang="pt-BR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5868144" y="3497343"/>
            <a:ext cx="1368152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Calibri" pitchFamily="34" charset="0"/>
                <a:cs typeface="Calibri" pitchFamily="34" charset="0"/>
              </a:rPr>
              <a:t>Indiferente</a:t>
            </a:r>
            <a:endParaRPr lang="pt-BR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7236296" y="3497343"/>
            <a:ext cx="1512168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Calibri" pitchFamily="34" charset="0"/>
                <a:cs typeface="Calibri" pitchFamily="34" charset="0"/>
              </a:rPr>
              <a:t>Indiferente</a:t>
            </a:r>
            <a:endParaRPr lang="pt-BR" sz="11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2" name="Conector reto 61"/>
          <p:cNvCxnSpPr/>
          <p:nvPr/>
        </p:nvCxnSpPr>
        <p:spPr>
          <a:xfrm>
            <a:off x="611188" y="4217749"/>
            <a:ext cx="82092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upo 77"/>
          <p:cNvGrpSpPr/>
          <p:nvPr/>
        </p:nvGrpSpPr>
        <p:grpSpPr>
          <a:xfrm>
            <a:off x="611188" y="4487634"/>
            <a:ext cx="1800572" cy="453534"/>
            <a:chOff x="611188" y="4487634"/>
            <a:chExt cx="1800572" cy="453534"/>
          </a:xfrm>
        </p:grpSpPr>
        <p:sp>
          <p:nvSpPr>
            <p:cNvPr id="63" name="Seta para a direita 62"/>
            <p:cNvSpPr/>
            <p:nvPr/>
          </p:nvSpPr>
          <p:spPr>
            <a:xfrm>
              <a:off x="611188" y="4487634"/>
              <a:ext cx="432048" cy="432048"/>
            </a:xfrm>
            <a:prstGeom prst="rightArrow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4" name="CaixaDeTexto 63"/>
            <p:cNvSpPr txBox="1"/>
            <p:nvPr/>
          </p:nvSpPr>
          <p:spPr>
            <a:xfrm>
              <a:off x="1043608" y="4571836"/>
              <a:ext cx="1368152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Calibri" pitchFamily="34" charset="0"/>
                  <a:cs typeface="Calibri" pitchFamily="34" charset="0"/>
                </a:rPr>
                <a:t>Cooperação</a:t>
              </a:r>
              <a:endParaRPr lang="pt-BR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5" name="CaixaDeTexto 64"/>
          <p:cNvSpPr txBox="1"/>
          <p:nvPr/>
        </p:nvSpPr>
        <p:spPr>
          <a:xfrm>
            <a:off x="2411760" y="4318938"/>
            <a:ext cx="1584176" cy="938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Calibri" pitchFamily="34" charset="0"/>
                <a:cs typeface="Calibri" pitchFamily="34" charset="0"/>
              </a:rPr>
              <a:t>Nome  faz referência ao conceitos de ajuda, 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vantagens, benefícios. 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Boa  referência com o 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conteúdo</a:t>
            </a:r>
            <a:endParaRPr lang="pt-BR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6" name="CaixaDeTexto 65"/>
          <p:cNvSpPr txBox="1"/>
          <p:nvPr/>
        </p:nvSpPr>
        <p:spPr>
          <a:xfrm>
            <a:off x="4139952" y="4572854"/>
            <a:ext cx="1584176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Calibri" pitchFamily="34" charset="0"/>
                <a:cs typeface="Calibri" pitchFamily="34" charset="0"/>
              </a:rPr>
              <a:t>Referência pejorativa ao termo “cooperativas”</a:t>
            </a:r>
            <a:endParaRPr lang="pt-BR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" name="CaixaDeTexto 66"/>
          <p:cNvSpPr txBox="1"/>
          <p:nvPr/>
        </p:nvSpPr>
        <p:spPr>
          <a:xfrm>
            <a:off x="5796136" y="4657492"/>
            <a:ext cx="1368152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Calibri" pitchFamily="34" charset="0"/>
                <a:cs typeface="Calibri" pitchFamily="34" charset="0"/>
              </a:rPr>
              <a:t>Indiferente</a:t>
            </a:r>
            <a:endParaRPr lang="pt-BR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7236296" y="4657492"/>
            <a:ext cx="1368152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Calibri" pitchFamily="34" charset="0"/>
                <a:cs typeface="Calibri" pitchFamily="34" charset="0"/>
              </a:rPr>
              <a:t>Indiferente</a:t>
            </a:r>
            <a:endParaRPr lang="pt-BR" sz="11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9" name="Conector reto 68"/>
          <p:cNvCxnSpPr/>
          <p:nvPr/>
        </p:nvCxnSpPr>
        <p:spPr>
          <a:xfrm>
            <a:off x="611188" y="5213231"/>
            <a:ext cx="82092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upo 78"/>
          <p:cNvGrpSpPr/>
          <p:nvPr/>
        </p:nvGrpSpPr>
        <p:grpSpPr>
          <a:xfrm>
            <a:off x="611188" y="5563835"/>
            <a:ext cx="2088604" cy="432048"/>
            <a:chOff x="611188" y="5563835"/>
            <a:chExt cx="2088604" cy="432048"/>
          </a:xfrm>
        </p:grpSpPr>
        <p:sp>
          <p:nvSpPr>
            <p:cNvPr id="71" name="Seta para a direita 70"/>
            <p:cNvSpPr/>
            <p:nvPr/>
          </p:nvSpPr>
          <p:spPr>
            <a:xfrm>
              <a:off x="611188" y="5563835"/>
              <a:ext cx="432048" cy="432048"/>
            </a:xfrm>
            <a:prstGeom prst="rightArrow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2" name="CaixaDeTexto 71"/>
            <p:cNvSpPr txBox="1"/>
            <p:nvPr/>
          </p:nvSpPr>
          <p:spPr>
            <a:xfrm>
              <a:off x="1043608" y="5595193"/>
              <a:ext cx="1656184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Calibri" pitchFamily="34" charset="0"/>
                  <a:cs typeface="Calibri" pitchFamily="34" charset="0"/>
                </a:rPr>
                <a:t>Parceiros</a:t>
              </a:r>
              <a:endParaRPr lang="pt-BR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73" name="CaixaDeTexto 72"/>
          <p:cNvSpPr txBox="1"/>
          <p:nvPr/>
        </p:nvSpPr>
        <p:spPr>
          <a:xfrm>
            <a:off x="2411760" y="5522097"/>
            <a:ext cx="1728192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Calibri" pitchFamily="34" charset="0"/>
                <a:cs typeface="Calibri" pitchFamily="34" charset="0"/>
              </a:rPr>
              <a:t>Compreende bem o 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conteúdo.</a:t>
            </a:r>
            <a:endParaRPr lang="pt-BR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" name="CaixaDeTexto 73"/>
          <p:cNvSpPr txBox="1"/>
          <p:nvPr/>
        </p:nvSpPr>
        <p:spPr>
          <a:xfrm>
            <a:off x="4067944" y="5352820"/>
            <a:ext cx="1656184" cy="1277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Calibri" pitchFamily="34" charset="0"/>
                <a:cs typeface="Calibri" pitchFamily="34" charset="0"/>
              </a:rPr>
              <a:t>Média conotação de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 sociedade empresarial e ou duas partes. Tem 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percepção de parceria 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individualizada, entre </a:t>
            </a:r>
            <a:br>
              <a:rPr lang="pt-BR" sz="1100" dirty="0" smtClean="0"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latin typeface="Calibri" pitchFamily="34" charset="0"/>
                <a:cs typeface="Calibri" pitchFamily="34" charset="0"/>
              </a:rPr>
              <a:t>duas partes.</a:t>
            </a:r>
          </a:p>
          <a:p>
            <a:pPr algn="ctr"/>
            <a:r>
              <a:rPr lang="pt-BR" sz="1100" dirty="0" smtClean="0">
                <a:latin typeface="Calibri" pitchFamily="34" charset="0"/>
                <a:cs typeface="Calibri" pitchFamily="34" charset="0"/>
              </a:rPr>
              <a:t>.</a:t>
            </a:r>
            <a:endParaRPr lang="pt-BR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5" name="CaixaDeTexto 74"/>
          <p:cNvSpPr txBox="1"/>
          <p:nvPr/>
        </p:nvSpPr>
        <p:spPr>
          <a:xfrm>
            <a:off x="5724128" y="5606735"/>
            <a:ext cx="1512168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Calibri" pitchFamily="34" charset="0"/>
                <a:cs typeface="Calibri" pitchFamily="34" charset="0"/>
              </a:rPr>
              <a:t>Potenciais empresários</a:t>
            </a:r>
            <a:endParaRPr lang="pt-BR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6" name="CaixaDeTexto 75"/>
          <p:cNvSpPr txBox="1"/>
          <p:nvPr/>
        </p:nvSpPr>
        <p:spPr>
          <a:xfrm>
            <a:off x="7236296" y="5606735"/>
            <a:ext cx="1368152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Calibri" pitchFamily="34" charset="0"/>
                <a:cs typeface="Calibri" pitchFamily="34" charset="0"/>
              </a:rPr>
              <a:t>Empresários</a:t>
            </a:r>
            <a:endParaRPr lang="pt-BR" sz="11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5" name="Grupo 44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47" name="Retângulo 46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9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5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Cooperação 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2699792" y="1124744"/>
            <a:ext cx="6444208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Nomes preferidos pelos participantes (Top 4)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7860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000"/>
                            </p:stCondLst>
                            <p:childTnLst>
                              <p:par>
                                <p:cTn id="5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0"/>
                            </p:stCondLst>
                            <p:childTnLst>
                              <p:par>
                                <p:cTn id="5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3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7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9000"/>
                            </p:stCondLst>
                            <p:childTnLst>
                              <p:par>
                                <p:cTn id="7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0"/>
                            </p:stCondLst>
                            <p:childTnLst>
                              <p:par>
                                <p:cTn id="8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3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7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0"/>
                            </p:stCondLst>
                            <p:childTnLst>
                              <p:par>
                                <p:cTn id="1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5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7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7" grpId="0" animBg="1"/>
      <p:bldP spid="41" grpId="0"/>
      <p:bldP spid="48" grpId="0" animBg="1"/>
      <p:bldP spid="50" grpId="0" animBg="1"/>
      <p:bldP spid="51" grpId="0"/>
      <p:bldP spid="52" grpId="0"/>
      <p:bldP spid="53" grpId="0"/>
      <p:bldP spid="58" grpId="0"/>
      <p:bldP spid="59" grpId="0"/>
      <p:bldP spid="60" grpId="0"/>
      <p:bldP spid="61" grpId="0"/>
      <p:bldP spid="65" grpId="0"/>
      <p:bldP spid="66" grpId="0"/>
      <p:bldP spid="67" grpId="0"/>
      <p:bldP spid="68" grpId="0"/>
      <p:bldP spid="73" grpId="0"/>
      <p:bldP spid="74" grpId="0"/>
      <p:bldP spid="75" grpId="0"/>
      <p:bldP spid="76" grpId="0"/>
      <p:bldP spid="5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0633" y="692696"/>
            <a:ext cx="9126000" cy="5832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052" name="Picture 4" descr="https://openclipart.org/image/800px/svg_to_png/215532/142571039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1710" y="2335027"/>
            <a:ext cx="1790730" cy="179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Nome Vencedor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11188" y="4797152"/>
            <a:ext cx="8424936" cy="58477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Calibri" pitchFamily="34" charset="0"/>
                <a:cs typeface="Calibri" pitchFamily="34" charset="0"/>
              </a:rPr>
              <a:t>Segundo os convidados, o nome é claro, </a:t>
            </a:r>
          </a:p>
          <a:p>
            <a:pPr algn="just"/>
            <a:r>
              <a:rPr lang="pt-BR" sz="1600" dirty="0" smtClean="0">
                <a:latin typeface="Calibri" pitchFamily="34" charset="0"/>
                <a:cs typeface="Calibri" pitchFamily="34" charset="0"/>
              </a:rPr>
              <a:t>sucinto e representa o tema em questão de maneira adequada.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043608" y="2636912"/>
            <a:ext cx="5976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PARCERIAS</a:t>
            </a:r>
            <a:endParaRPr lang="pt-BR" sz="8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899592" y="6485552"/>
            <a:ext cx="31683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Objetivo do estudo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Seta para a direita 26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3" name="Grupo 12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14" name="Retângulo 13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5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20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Cooperação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1654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2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 descr="BPl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" y="928670"/>
            <a:ext cx="9144000" cy="5715040"/>
          </a:xfrm>
          <a:prstGeom prst="rect">
            <a:avLst/>
          </a:prstGeom>
        </p:spPr>
      </p:pic>
      <p:sp>
        <p:nvSpPr>
          <p:cNvPr id="13" name="Pentágono 4"/>
          <p:cNvSpPr/>
          <p:nvPr/>
        </p:nvSpPr>
        <p:spPr>
          <a:xfrm>
            <a:off x="80208" y="922368"/>
            <a:ext cx="3336720" cy="5841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8456" tIns="110490" rIns="206248" bIns="110490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900" kern="1200" dirty="0" smtClean="0"/>
              <a:t>Organização</a:t>
            </a:r>
            <a:endParaRPr lang="pt-BR" sz="2900" kern="1200" dirty="0"/>
          </a:p>
        </p:txBody>
      </p:sp>
      <p:sp>
        <p:nvSpPr>
          <p:cNvPr id="22" name="Retângulo 21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Tabela Comparativa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upo 17"/>
          <p:cNvGrpSpPr/>
          <p:nvPr/>
        </p:nvGrpSpPr>
        <p:grpSpPr>
          <a:xfrm>
            <a:off x="611188" y="6478832"/>
            <a:ext cx="3456756" cy="345274"/>
            <a:chOff x="611188" y="6478832"/>
            <a:chExt cx="3456756" cy="345274"/>
          </a:xfrm>
        </p:grpSpPr>
        <p:sp>
          <p:nvSpPr>
            <p:cNvPr id="28" name="TextBox 19"/>
            <p:cNvSpPr txBox="1"/>
            <p:nvPr/>
          </p:nvSpPr>
          <p:spPr>
            <a:xfrm>
              <a:off x="899592" y="6485552"/>
              <a:ext cx="316835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altLang="ko-KR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Objetivo do estudo</a:t>
              </a:r>
              <a:endPara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Seta para a direita 28"/>
            <p:cNvSpPr/>
            <p:nvPr/>
          </p:nvSpPr>
          <p:spPr>
            <a:xfrm>
              <a:off x="611188" y="6478832"/>
              <a:ext cx="324408" cy="332656"/>
            </a:xfrm>
            <a:prstGeom prst="rightArrow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611188" y="1844824"/>
          <a:ext cx="8072495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14499"/>
                <a:gridCol w="1614499"/>
                <a:gridCol w="1614499"/>
                <a:gridCol w="1614499"/>
                <a:gridCol w="16144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Perfil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Potenciais empresários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Empresários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Escolaridade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Nível</a:t>
                      </a:r>
                      <a:r>
                        <a:rPr lang="pt-BR" sz="1200" baseline="0" dirty="0" smtClean="0"/>
                        <a:t> médio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Nível superior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Nível Médio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Nível Superior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É gaveta?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Sim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Sim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Sim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Sim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Nome mais</a:t>
                      </a:r>
                      <a:r>
                        <a:rPr lang="pt-BR" sz="1200" baseline="0" dirty="0" smtClean="0"/>
                        <a:t> citado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Parcerias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Parcerias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Parcerias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Parcerias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Nome consensual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Parcerias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Parcerias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Parcerias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Parcerias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8" name="Grupo 17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19" name="Retângulo 18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0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5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Cooperação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818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/>
          <p:cNvGrpSpPr/>
          <p:nvPr/>
        </p:nvGrpSpPr>
        <p:grpSpPr>
          <a:xfrm>
            <a:off x="2720987" y="4717104"/>
            <a:ext cx="3456384" cy="584104"/>
            <a:chOff x="1988404" y="4564"/>
            <a:chExt cx="6033551" cy="835554"/>
          </a:xfrm>
        </p:grpSpPr>
        <p:sp>
          <p:nvSpPr>
            <p:cNvPr id="25" name="Pentágono 24"/>
            <p:cNvSpPr/>
            <p:nvPr/>
          </p:nvSpPr>
          <p:spPr>
            <a:xfrm rot="10800000">
              <a:off x="1988404" y="4564"/>
              <a:ext cx="6033551" cy="835554"/>
            </a:xfrm>
            <a:prstGeom prst="homePlate">
              <a:avLst>
                <a:gd name="adj" fmla="val 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Pentágono 4"/>
            <p:cNvSpPr/>
            <p:nvPr/>
          </p:nvSpPr>
          <p:spPr>
            <a:xfrm>
              <a:off x="2114103" y="4564"/>
              <a:ext cx="5824663" cy="8355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456" tIns="110490" rIns="206248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900" kern="1200" dirty="0" smtClean="0"/>
                <a:t>Sustentabilidade</a:t>
              </a:r>
              <a:endParaRPr lang="pt-BR" sz="2900" kern="1200" dirty="0"/>
            </a:p>
          </p:txBody>
        </p:sp>
      </p:grpSp>
      <p:pic>
        <p:nvPicPr>
          <p:cNvPr id="8194" name="Picture 2" descr="C:\Users\AgoraCriacao10\Desktop\apresentação sebrae\img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544616"/>
          </a:xfrm>
          <a:prstGeom prst="rect">
            <a:avLst/>
          </a:prstGeom>
          <a:noFill/>
        </p:spPr>
      </p:pic>
      <p:sp>
        <p:nvSpPr>
          <p:cNvPr id="17" name="Elipse 16">
            <a:hlinkClick r:id="rId3" action="ppaction://hlinksldjump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12" name="Retângulo 11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3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5" name="Retângulo de cantos arredondados 14"/>
          <p:cNvSpPr/>
          <p:nvPr/>
        </p:nvSpPr>
        <p:spPr>
          <a:xfrm>
            <a:off x="755576" y="2708920"/>
            <a:ext cx="3744416" cy="86409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Calibri" pitchFamily="34" charset="0"/>
                <a:cs typeface="Calibri" pitchFamily="34" charset="0"/>
              </a:rPr>
              <a:t>Sustentabilidade</a:t>
            </a:r>
            <a:endParaRPr lang="pt-BR" sz="4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9807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lickcomodidades.com/novosite/imagens/mapa%20do%20brasil%20vetor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5331" y="1036559"/>
            <a:ext cx="542006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ipse 8"/>
          <p:cNvSpPr/>
          <p:nvPr/>
        </p:nvSpPr>
        <p:spPr>
          <a:xfrm>
            <a:off x="7716722" y="4706893"/>
            <a:ext cx="219691" cy="20781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79512" y="1839595"/>
            <a:ext cx="316835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dirty="0" smtClean="0"/>
          </a:p>
          <a:p>
            <a:endParaRPr lang="pt-BR" sz="4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pt-BR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pt-BR" sz="1600" dirty="0"/>
          </a:p>
          <a:p>
            <a:endParaRPr lang="pt-BR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pt-BR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pt-BR" sz="500" dirty="0" smtClean="0"/>
          </a:p>
          <a:p>
            <a:pPr marL="285750" indent="-285750">
              <a:buFont typeface="Arial" pitchFamily="34" charset="0"/>
              <a:buChar char="•"/>
            </a:pPr>
            <a:endParaRPr lang="pt-BR" sz="1600" dirty="0"/>
          </a:p>
        </p:txBody>
      </p:sp>
      <p:sp>
        <p:nvSpPr>
          <p:cNvPr id="13" name="Elipse 12"/>
          <p:cNvSpPr/>
          <p:nvPr/>
        </p:nvSpPr>
        <p:spPr>
          <a:xfrm>
            <a:off x="6868452" y="3658837"/>
            <a:ext cx="219691" cy="20781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Elipse 16">
            <a:hlinkClick r:id="rId4" action="ppaction://hlinksldjump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83568" y="170080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Potenciais</a:t>
            </a:r>
          </a:p>
          <a:p>
            <a:pPr algn="ctr"/>
            <a:r>
              <a:rPr lang="pt-BR" sz="1000" b="1" dirty="0" smtClean="0"/>
              <a:t>Empresários</a:t>
            </a:r>
            <a:endParaRPr lang="pt-BR" sz="10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267744" y="1703082"/>
            <a:ext cx="1244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Empresários </a:t>
            </a:r>
            <a:br>
              <a:rPr lang="pt-BR" sz="1000" b="1" dirty="0" smtClean="0"/>
            </a:br>
            <a:r>
              <a:rPr lang="pt-BR" sz="1000" b="1" dirty="0" smtClean="0"/>
              <a:t>(CNPJ + 2 anos)</a:t>
            </a:r>
            <a:endParaRPr lang="pt-BR" sz="10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755576" y="443711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Potenciais</a:t>
            </a:r>
          </a:p>
          <a:p>
            <a:pPr algn="ctr"/>
            <a:r>
              <a:rPr lang="pt-BR" sz="1000" b="1" dirty="0" smtClean="0"/>
              <a:t>Empresários</a:t>
            </a:r>
            <a:endParaRPr lang="pt-BR" sz="1000" b="1" dirty="0"/>
          </a:p>
        </p:txBody>
      </p:sp>
      <p:sp>
        <p:nvSpPr>
          <p:cNvPr id="38" name="Retângulo de cantos arredondados 37"/>
          <p:cNvSpPr/>
          <p:nvPr/>
        </p:nvSpPr>
        <p:spPr>
          <a:xfrm>
            <a:off x="755576" y="1196752"/>
            <a:ext cx="2160240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Brasília – 3 grupos</a:t>
            </a:r>
            <a:endParaRPr lang="pt-BR" dirty="0"/>
          </a:p>
        </p:txBody>
      </p:sp>
      <p:sp>
        <p:nvSpPr>
          <p:cNvPr id="42" name="Elipse 41"/>
          <p:cNvSpPr/>
          <p:nvPr/>
        </p:nvSpPr>
        <p:spPr>
          <a:xfrm>
            <a:off x="395536" y="2204864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51" name="Retângulo de cantos arredondados 50"/>
          <p:cNvSpPr/>
          <p:nvPr/>
        </p:nvSpPr>
        <p:spPr>
          <a:xfrm>
            <a:off x="251520" y="2780928"/>
            <a:ext cx="864096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latin typeface="Calibri" pitchFamily="34" charset="0"/>
                <a:cs typeface="Calibri" pitchFamily="34" charset="0"/>
              </a:rPr>
              <a:t>Nível   Médio</a:t>
            </a:r>
            <a:endParaRPr lang="pt-B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Elipse 51"/>
          <p:cNvSpPr/>
          <p:nvPr/>
        </p:nvSpPr>
        <p:spPr>
          <a:xfrm>
            <a:off x="1403648" y="2204864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53" name="Retângulo de cantos arredondados 52"/>
          <p:cNvSpPr/>
          <p:nvPr/>
        </p:nvSpPr>
        <p:spPr>
          <a:xfrm>
            <a:off x="1259632" y="2780928"/>
            <a:ext cx="864096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latin typeface="Calibri" pitchFamily="34" charset="0"/>
                <a:cs typeface="Calibri" pitchFamily="34" charset="0"/>
              </a:rPr>
              <a:t>Nível       Superior</a:t>
            </a:r>
            <a:endParaRPr lang="pt-B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Elipse 53"/>
          <p:cNvSpPr/>
          <p:nvPr/>
        </p:nvSpPr>
        <p:spPr>
          <a:xfrm>
            <a:off x="2627784" y="2204864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55" name="Retângulo de cantos arredondados 54"/>
          <p:cNvSpPr/>
          <p:nvPr/>
        </p:nvSpPr>
        <p:spPr>
          <a:xfrm>
            <a:off x="2483768" y="2780928"/>
            <a:ext cx="864096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latin typeface="Calibri" pitchFamily="34" charset="0"/>
                <a:cs typeface="Calibri" pitchFamily="34" charset="0"/>
              </a:rPr>
              <a:t>Nível     Superior</a:t>
            </a:r>
            <a:endParaRPr lang="pt-B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Elipse 55"/>
          <p:cNvSpPr/>
          <p:nvPr/>
        </p:nvSpPr>
        <p:spPr>
          <a:xfrm>
            <a:off x="395536" y="486916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57" name="Retângulo de cantos arredondados 56"/>
          <p:cNvSpPr/>
          <p:nvPr/>
        </p:nvSpPr>
        <p:spPr>
          <a:xfrm>
            <a:off x="251520" y="5445224"/>
            <a:ext cx="864096" cy="64807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latin typeface="Calibri" pitchFamily="34" charset="0"/>
                <a:cs typeface="Calibri" pitchFamily="34" charset="0"/>
              </a:rPr>
              <a:t>Nível   Médio</a:t>
            </a:r>
            <a:endParaRPr lang="pt-B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Elipse 57"/>
          <p:cNvSpPr/>
          <p:nvPr/>
        </p:nvSpPr>
        <p:spPr>
          <a:xfrm>
            <a:off x="1403648" y="486916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1259632" y="5445224"/>
            <a:ext cx="864096" cy="64807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latin typeface="Calibri" pitchFamily="34" charset="0"/>
                <a:cs typeface="Calibri" pitchFamily="34" charset="0"/>
              </a:rPr>
              <a:t>Nível       Superior</a:t>
            </a:r>
            <a:endParaRPr lang="pt-B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" name="Elipse 59"/>
          <p:cNvSpPr/>
          <p:nvPr/>
        </p:nvSpPr>
        <p:spPr>
          <a:xfrm>
            <a:off x="2555776" y="486916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61" name="Retângulo de cantos arredondados 60"/>
          <p:cNvSpPr/>
          <p:nvPr/>
        </p:nvSpPr>
        <p:spPr>
          <a:xfrm>
            <a:off x="2411760" y="5445224"/>
            <a:ext cx="864096" cy="64807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latin typeface="Calibri" pitchFamily="34" charset="0"/>
                <a:cs typeface="Calibri" pitchFamily="34" charset="0"/>
              </a:rPr>
              <a:t>Nível   Médio</a:t>
            </a:r>
            <a:endParaRPr lang="pt-B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Elipse 61"/>
          <p:cNvSpPr/>
          <p:nvPr/>
        </p:nvSpPr>
        <p:spPr>
          <a:xfrm>
            <a:off x="3563888" y="4869160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3419872" y="5445224"/>
            <a:ext cx="864096" cy="64807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latin typeface="Calibri" pitchFamily="34" charset="0"/>
                <a:cs typeface="Calibri" pitchFamily="34" charset="0"/>
              </a:rPr>
              <a:t>Nível       Superior</a:t>
            </a:r>
            <a:endParaRPr lang="pt-B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" name="Retângulo de cantos arredondados 70"/>
          <p:cNvSpPr/>
          <p:nvPr/>
        </p:nvSpPr>
        <p:spPr>
          <a:xfrm>
            <a:off x="467544" y="4005064"/>
            <a:ext cx="3240360" cy="36004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Rio de Janeiro – 5 grupos</a:t>
            </a:r>
            <a:endParaRPr lang="pt-BR" dirty="0"/>
          </a:p>
        </p:txBody>
      </p:sp>
      <p:sp>
        <p:nvSpPr>
          <p:cNvPr id="72" name="CaixaDeTexto 71"/>
          <p:cNvSpPr txBox="1"/>
          <p:nvPr/>
        </p:nvSpPr>
        <p:spPr>
          <a:xfrm>
            <a:off x="2627784" y="4437112"/>
            <a:ext cx="1244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Empresários</a:t>
            </a:r>
            <a:br>
              <a:rPr lang="pt-BR" sz="1000" b="1" dirty="0" smtClean="0"/>
            </a:br>
            <a:r>
              <a:rPr lang="pt-BR" sz="1000" b="1" dirty="0" smtClean="0"/>
              <a:t>(CNPJ + 2 anos)</a:t>
            </a:r>
            <a:endParaRPr lang="pt-BR" sz="1000" b="1" dirty="0"/>
          </a:p>
        </p:txBody>
      </p:sp>
      <p:sp>
        <p:nvSpPr>
          <p:cNvPr id="32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3" name="Grupo 32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34" name="Retângulo 33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7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36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Perfil dos Grupos - Locais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398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3" grpId="0"/>
      <p:bldP spid="14" grpId="0"/>
      <p:bldP spid="23" grpId="0"/>
      <p:bldP spid="38" grpId="0" animBg="1"/>
      <p:bldP spid="42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71" grpId="0" animBg="1"/>
      <p:bldP spid="7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AgoraCriacao10\Desktop\apresentação sebrae\cadernoshutt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6092180"/>
          </a:xfrm>
          <a:prstGeom prst="rect">
            <a:avLst/>
          </a:prstGeom>
          <a:noFill/>
        </p:spPr>
      </p:pic>
      <p:sp>
        <p:nvSpPr>
          <p:cNvPr id="4" name="Elipse 3">
            <a:hlinkClick r:id="rId4" action="ppaction://hlinksldjump"/>
          </p:cNvPr>
          <p:cNvSpPr/>
          <p:nvPr/>
        </p:nvSpPr>
        <p:spPr>
          <a:xfrm>
            <a:off x="7634173" y="5301208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 rot="21283737">
            <a:off x="811392" y="2336954"/>
            <a:ext cx="347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Lucida Handwriting" pitchFamily="66" charset="0"/>
                <a:cs typeface="Calibri" pitchFamily="34" charset="0"/>
              </a:rPr>
              <a:t>Roteiro</a:t>
            </a:r>
            <a:endParaRPr lang="pt-BR" b="1" dirty="0">
              <a:solidFill>
                <a:schemeClr val="accent3">
                  <a:lumMod val="50000"/>
                </a:schemeClr>
              </a:solidFill>
              <a:latin typeface="Lucida Handwriting" pitchFamily="66" charset="0"/>
              <a:cs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 rot="21283737">
            <a:off x="990783" y="4235430"/>
            <a:ext cx="36314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1300" dirty="0" smtClean="0">
                <a:solidFill>
                  <a:schemeClr val="accent3">
                    <a:lumMod val="50000"/>
                  </a:schemeClr>
                </a:solidFill>
                <a:latin typeface="Lucida Handwriting" pitchFamily="66" charset="0"/>
                <a:cs typeface="Calibri" pitchFamily="34" charset="0"/>
              </a:rPr>
              <a:t>“</a:t>
            </a:r>
            <a:r>
              <a:rPr lang="pt-BR" sz="1300" dirty="0">
                <a:solidFill>
                  <a:schemeClr val="accent3">
                    <a:lumMod val="50000"/>
                  </a:schemeClr>
                </a:solidFill>
                <a:latin typeface="Lucida Handwriting" pitchFamily="66" charset="0"/>
                <a:cs typeface="Calibri" pitchFamily="34" charset="0"/>
              </a:rPr>
              <a:t>Uma empresa pode ser Sustentável e dar lucro</a:t>
            </a:r>
            <a:r>
              <a:rPr lang="pt-BR" sz="1300" dirty="0" smtClean="0">
                <a:solidFill>
                  <a:schemeClr val="accent3">
                    <a:lumMod val="50000"/>
                  </a:schemeClr>
                </a:solidFill>
                <a:latin typeface="Lucida Handwriting" pitchFamily="66" charset="0"/>
                <a:cs typeface="Calibri" pitchFamily="34" charset="0"/>
              </a:rPr>
              <a:t>?”</a:t>
            </a:r>
            <a:endParaRPr lang="pt-BR" sz="1300" dirty="0">
              <a:solidFill>
                <a:schemeClr val="accent3">
                  <a:lumMod val="50000"/>
                </a:schemeClr>
              </a:solidFill>
              <a:latin typeface="Lucida Handwriting" pitchFamily="66" charset="0"/>
              <a:cs typeface="Calibri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 rot="21230024">
            <a:off x="1065356" y="4935323"/>
            <a:ext cx="36314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1300" dirty="0" smtClean="0">
                <a:solidFill>
                  <a:schemeClr val="accent3">
                    <a:lumMod val="50000"/>
                  </a:schemeClr>
                </a:solidFill>
                <a:latin typeface="Lucida Handwriting" pitchFamily="66" charset="0"/>
                <a:cs typeface="Calibri" pitchFamily="34" charset="0"/>
              </a:rPr>
              <a:t>“</a:t>
            </a:r>
            <a:r>
              <a:rPr lang="pt-BR" sz="1300" dirty="0">
                <a:solidFill>
                  <a:schemeClr val="accent3">
                    <a:lumMod val="50000"/>
                  </a:schemeClr>
                </a:solidFill>
                <a:latin typeface="Lucida Handwriting" pitchFamily="66" charset="0"/>
                <a:cs typeface="Calibri" pitchFamily="34" charset="0"/>
              </a:rPr>
              <a:t>Quais os benefícios de uma empresa Sustentável</a:t>
            </a:r>
            <a:r>
              <a:rPr lang="pt-BR" sz="1300" dirty="0" smtClean="0">
                <a:solidFill>
                  <a:schemeClr val="accent3">
                    <a:lumMod val="50000"/>
                  </a:schemeClr>
                </a:solidFill>
                <a:latin typeface="Lucida Handwriting" pitchFamily="66" charset="0"/>
                <a:cs typeface="Calibri" pitchFamily="34" charset="0"/>
              </a:rPr>
              <a:t>?”</a:t>
            </a:r>
            <a:endParaRPr lang="pt-BR" sz="1300" dirty="0">
              <a:solidFill>
                <a:schemeClr val="accent3">
                  <a:lumMod val="50000"/>
                </a:schemeClr>
              </a:solidFill>
              <a:latin typeface="Lucida Handwriting" pitchFamily="66" charset="0"/>
              <a:cs typeface="Calibri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 rot="21216175">
            <a:off x="1065093" y="5741513"/>
            <a:ext cx="362040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dirty="0" smtClean="0">
                <a:solidFill>
                  <a:schemeClr val="accent3">
                    <a:lumMod val="50000"/>
                  </a:schemeClr>
                </a:solidFill>
                <a:latin typeface="Lucida Handwriting" pitchFamily="66" charset="0"/>
                <a:cs typeface="Calibri" pitchFamily="34" charset="0"/>
              </a:rPr>
              <a:t>“</a:t>
            </a:r>
            <a:r>
              <a:rPr lang="pt-BR" sz="1300" dirty="0">
                <a:solidFill>
                  <a:schemeClr val="accent3">
                    <a:lumMod val="50000"/>
                  </a:schemeClr>
                </a:solidFill>
                <a:latin typeface="Lucida Handwriting" pitchFamily="66" charset="0"/>
                <a:cs typeface="Calibri" pitchFamily="34" charset="0"/>
              </a:rPr>
              <a:t>Que tipo de vantagens uma </a:t>
            </a:r>
            <a:r>
              <a:rPr lang="pt-BR" sz="1300" dirty="0" smtClean="0">
                <a:solidFill>
                  <a:schemeClr val="accent3">
                    <a:lumMod val="50000"/>
                  </a:schemeClr>
                </a:solidFill>
                <a:latin typeface="Lucida Handwriting" pitchFamily="66" charset="0"/>
                <a:cs typeface="Calibri" pitchFamily="34" charset="0"/>
              </a:rPr>
              <a:t>           empresa </a:t>
            </a:r>
            <a:r>
              <a:rPr lang="pt-BR" sz="1300" dirty="0">
                <a:solidFill>
                  <a:schemeClr val="accent3">
                    <a:lumMod val="50000"/>
                  </a:schemeClr>
                </a:solidFill>
                <a:latin typeface="Lucida Handwriting" pitchFamily="66" charset="0"/>
                <a:cs typeface="Calibri" pitchFamily="34" charset="0"/>
              </a:rPr>
              <a:t>Sustentável tem sob </a:t>
            </a:r>
            <a:r>
              <a:rPr lang="pt-BR" sz="1300" dirty="0" smtClean="0">
                <a:solidFill>
                  <a:schemeClr val="accent3">
                    <a:lumMod val="50000"/>
                  </a:schemeClr>
                </a:solidFill>
                <a:latin typeface="Lucida Handwriting" pitchFamily="66" charset="0"/>
                <a:cs typeface="Calibri" pitchFamily="34" charset="0"/>
              </a:rPr>
              <a:t>uma    </a:t>
            </a:r>
            <a:r>
              <a:rPr lang="pt-BR" sz="1300" dirty="0">
                <a:solidFill>
                  <a:schemeClr val="accent3">
                    <a:lumMod val="50000"/>
                  </a:schemeClr>
                </a:solidFill>
                <a:latin typeface="Lucida Handwriting" pitchFamily="66" charset="0"/>
                <a:cs typeface="Calibri" pitchFamily="34" charset="0"/>
              </a:rPr>
              <a:t>não </a:t>
            </a:r>
            <a:r>
              <a:rPr lang="pt-BR" sz="1300" dirty="0" smtClean="0">
                <a:solidFill>
                  <a:schemeClr val="accent3">
                    <a:lumMod val="50000"/>
                  </a:schemeClr>
                </a:solidFill>
                <a:latin typeface="Lucida Handwriting" pitchFamily="66" charset="0"/>
                <a:cs typeface="Calibri" pitchFamily="34" charset="0"/>
              </a:rPr>
              <a:t>Sustentável?”</a:t>
            </a:r>
            <a:endParaRPr lang="pt-BR" sz="1300" dirty="0">
              <a:solidFill>
                <a:schemeClr val="accent3">
                  <a:lumMod val="50000"/>
                </a:schemeClr>
              </a:solidFill>
              <a:latin typeface="Lucida Handwriting" pitchFamily="66" charset="0"/>
              <a:cs typeface="Calibri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 rot="21283737">
            <a:off x="846767" y="2875110"/>
            <a:ext cx="36314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dirty="0" smtClean="0">
                <a:solidFill>
                  <a:schemeClr val="accent3">
                    <a:lumMod val="50000"/>
                  </a:schemeClr>
                </a:solidFill>
                <a:latin typeface="Lucida Handwriting" pitchFamily="66" charset="0"/>
                <a:cs typeface="Calibri" pitchFamily="34" charset="0"/>
              </a:rPr>
              <a:t>“</a:t>
            </a:r>
            <a:r>
              <a:rPr lang="pt-BR" sz="1300" dirty="0">
                <a:solidFill>
                  <a:schemeClr val="accent3">
                    <a:lumMod val="50000"/>
                  </a:schemeClr>
                </a:solidFill>
                <a:latin typeface="Lucida Handwriting" pitchFamily="66" charset="0"/>
                <a:cs typeface="Calibri" pitchFamily="34" charset="0"/>
              </a:rPr>
              <a:t>O que é uma empresa </a:t>
            </a:r>
            <a:r>
              <a:rPr lang="pt-BR" sz="1300" dirty="0" smtClean="0">
                <a:solidFill>
                  <a:schemeClr val="accent3">
                    <a:lumMod val="50000"/>
                  </a:schemeClr>
                </a:solidFill>
                <a:latin typeface="Lucida Handwriting" pitchFamily="66" charset="0"/>
                <a:cs typeface="Calibri" pitchFamily="34" charset="0"/>
              </a:rPr>
              <a:t>Sustentável?”</a:t>
            </a:r>
            <a:endParaRPr lang="pt-BR" sz="1300" dirty="0">
              <a:solidFill>
                <a:schemeClr val="accent3">
                  <a:lumMod val="50000"/>
                </a:schemeClr>
              </a:solidFill>
              <a:latin typeface="Lucida Handwriting" pitchFamily="66" charset="0"/>
              <a:cs typeface="Calibri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 rot="21283737">
            <a:off x="849332" y="3443342"/>
            <a:ext cx="36314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dirty="0" smtClean="0">
                <a:solidFill>
                  <a:schemeClr val="accent3">
                    <a:lumMod val="50000"/>
                  </a:schemeClr>
                </a:solidFill>
                <a:latin typeface="Lucida Handwriting" pitchFamily="66" charset="0"/>
                <a:cs typeface="Calibri" pitchFamily="34" charset="0"/>
              </a:rPr>
              <a:t>“</a:t>
            </a:r>
            <a:r>
              <a:rPr lang="pt-BR" sz="1300" dirty="0">
                <a:solidFill>
                  <a:schemeClr val="accent3">
                    <a:lumMod val="50000"/>
                  </a:schemeClr>
                </a:solidFill>
                <a:latin typeface="Lucida Handwriting" pitchFamily="66" charset="0"/>
                <a:cs typeface="Calibri" pitchFamily="34" charset="0"/>
              </a:rPr>
              <a:t>O que uma empresa precisa fazer </a:t>
            </a:r>
            <a:r>
              <a:rPr lang="pt-BR" sz="1300" dirty="0" smtClean="0">
                <a:solidFill>
                  <a:schemeClr val="accent3">
                    <a:lumMod val="50000"/>
                  </a:schemeClr>
                </a:solidFill>
                <a:latin typeface="Lucida Handwriting" pitchFamily="66" charset="0"/>
                <a:cs typeface="Calibri" pitchFamily="34" charset="0"/>
              </a:rPr>
              <a:t>   para </a:t>
            </a:r>
            <a:r>
              <a:rPr lang="pt-BR" sz="1300" dirty="0">
                <a:solidFill>
                  <a:schemeClr val="accent3">
                    <a:lumMod val="50000"/>
                  </a:schemeClr>
                </a:solidFill>
                <a:latin typeface="Lucida Handwriting" pitchFamily="66" charset="0"/>
                <a:cs typeface="Calibri" pitchFamily="34" charset="0"/>
              </a:rPr>
              <a:t>ser Sustentável?</a:t>
            </a:r>
            <a:r>
              <a:rPr lang="pt-BR" sz="1300" dirty="0" smtClean="0">
                <a:solidFill>
                  <a:schemeClr val="accent3">
                    <a:lumMod val="50000"/>
                  </a:schemeClr>
                </a:solidFill>
                <a:latin typeface="Lucida Handwriting" pitchFamily="66" charset="0"/>
                <a:cs typeface="Calibri" pitchFamily="34" charset="0"/>
              </a:rPr>
              <a:t>”</a:t>
            </a:r>
            <a:endParaRPr lang="pt-BR" sz="1300" dirty="0">
              <a:solidFill>
                <a:schemeClr val="accent3">
                  <a:lumMod val="50000"/>
                </a:schemeClr>
              </a:solidFill>
              <a:latin typeface="Lucida Handwriting" pitchFamily="66" charset="0"/>
              <a:cs typeface="Calibri" pitchFamily="34" charset="0"/>
            </a:endParaRPr>
          </a:p>
        </p:txBody>
      </p:sp>
      <p:sp>
        <p:nvSpPr>
          <p:cNvPr id="21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19" name="Retângulo 18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0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5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Sustentabilidade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189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6" grpId="0"/>
      <p:bldP spid="1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goraCriacao10\Desktop\Sustentabilidade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8892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611188" y="1916832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Identificamos diferentes percepções entre os participantes de Nível superior e Nível médio.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11188" y="2564904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As respostas não sofreram alterações significativas entre os grupos de empresários e potenciais </a:t>
            </a:r>
            <a:b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empresários com mesmo nível de escolaridade.</a:t>
            </a:r>
            <a:endParaRPr lang="pt-BR" sz="1400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0" y="1357298"/>
            <a:ext cx="9144000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Diferenças de Percepções entre os Perfis</a:t>
            </a:r>
            <a:endParaRPr lang="pt-BR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13" name="Retângulo 12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4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1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Sustentabilidade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Imagem 16" descr="single_diploma_1600_clr_899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196752"/>
            <a:ext cx="1024766" cy="736551"/>
          </a:xfrm>
          <a:prstGeom prst="rect">
            <a:avLst/>
          </a:prstGeom>
        </p:spPr>
      </p:pic>
      <p:pic>
        <p:nvPicPr>
          <p:cNvPr id="18" name="Imagem 17" descr="Graduation_Cap_and_Diploma_PNG_Clipart_Pictur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1248085"/>
            <a:ext cx="936104" cy="63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87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goraCriacao10\Desktop\Sustentabilidade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8892"/>
          </a:xfrm>
          <a:prstGeom prst="rect">
            <a:avLst/>
          </a:prstGeom>
          <a:noFill/>
        </p:spPr>
      </p:pic>
      <p:sp>
        <p:nvSpPr>
          <p:cNvPr id="18" name="Retângulo de cantos arredondados 17"/>
          <p:cNvSpPr/>
          <p:nvPr/>
        </p:nvSpPr>
        <p:spPr>
          <a:xfrm>
            <a:off x="4067944" y="2420888"/>
            <a:ext cx="3805024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Estas duas perguntas objetivam explorar o </a:t>
            </a:r>
            <a:b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conhecimento dos grupos, de   forma Macro, </a:t>
            </a:r>
            <a:b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sobre  Sustentabilidade empresarial.</a:t>
            </a:r>
            <a:endParaRPr lang="pt-BR" sz="1400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0" y="1357298"/>
            <a:ext cx="9144000" cy="338554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 que é uma empresa Sustentável</a:t>
            </a:r>
            <a:r>
              <a:rPr lang="pt-BR" sz="1600" dirty="0" smtClean="0">
                <a:latin typeface="Calibri" pitchFamily="34" charset="0"/>
                <a:cs typeface="Calibri" pitchFamily="34" charset="0"/>
              </a:rPr>
              <a:t>?</a:t>
            </a:r>
            <a:endParaRPr lang="pt-B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899592" y="6485552"/>
            <a:ext cx="4464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Conhecimentos sobre Sustentabilidade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eta para a direita 21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0" y="1844824"/>
            <a:ext cx="9144000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 que uma empresa precisa fazer para ser Sustentável?</a:t>
            </a:r>
          </a:p>
        </p:txBody>
      </p:sp>
      <p:pic>
        <p:nvPicPr>
          <p:cNvPr id="17" name="Picture 2" descr="C:\Users\AgoraCriacao10\Desktop\apresentação sebrae\Groups-Meeting-Dark-icon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1728192" cy="1728192"/>
          </a:xfrm>
          <a:prstGeom prst="rect">
            <a:avLst/>
          </a:prstGeom>
          <a:noFill/>
        </p:spPr>
      </p:pic>
      <p:sp>
        <p:nvSpPr>
          <p:cNvPr id="24" name="Texto explicativo retangular com cantos arredondados 23"/>
          <p:cNvSpPr/>
          <p:nvPr/>
        </p:nvSpPr>
        <p:spPr>
          <a:xfrm>
            <a:off x="2699792" y="3573016"/>
            <a:ext cx="1975368" cy="432048"/>
          </a:xfrm>
          <a:prstGeom prst="wedgeRoundRectCallout">
            <a:avLst>
              <a:gd name="adj1" fmla="val -70488"/>
              <a:gd name="adj2" fmla="val 48574"/>
              <a:gd name="adj3" fmla="val 16667"/>
            </a:avLst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“Na atualidade falam 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muito dos 3Rs”</a:t>
            </a:r>
            <a:endParaRPr lang="pt-BR" sz="1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o explicativo retangular com cantos arredondados 25"/>
          <p:cNvSpPr/>
          <p:nvPr/>
        </p:nvSpPr>
        <p:spPr>
          <a:xfrm>
            <a:off x="755576" y="2996952"/>
            <a:ext cx="1975368" cy="432048"/>
          </a:xfrm>
          <a:prstGeom prst="wedgeRoundRectCallout">
            <a:avLst>
              <a:gd name="adj1" fmla="val -25162"/>
              <a:gd name="adj2" fmla="val 114713"/>
              <a:gd name="adj3" fmla="val 16667"/>
            </a:avLst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“Isso ainda tá na moda?”</a:t>
            </a:r>
            <a:endParaRPr lang="pt-BR" sz="1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o explicativo retangular com cantos arredondados 26"/>
          <p:cNvSpPr/>
          <p:nvPr/>
        </p:nvSpPr>
        <p:spPr>
          <a:xfrm>
            <a:off x="2627784" y="4472670"/>
            <a:ext cx="1975368" cy="792385"/>
          </a:xfrm>
          <a:prstGeom prst="wedgeRoundRectCallout">
            <a:avLst>
              <a:gd name="adj1" fmla="val -65667"/>
              <a:gd name="adj2" fmla="val -48793"/>
              <a:gd name="adj3" fmla="val 16667"/>
            </a:avLst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“É  o que  todos deveriam 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fazer, pensar em deixar um futuro melhor pros filhos e netos”</a:t>
            </a:r>
            <a:endParaRPr lang="pt-BR" sz="1200" b="1" i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28" name="Retângulo 27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0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1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Sustentabilidade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87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 animBg="1"/>
      <p:bldP spid="16" grpId="0" animBg="1"/>
      <p:bldP spid="24" grpId="0" animBg="1"/>
      <p:bldP spid="26" grpId="0" animBg="1"/>
      <p:bldP spid="2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goraCriacao10\Desktop\Sustentabilidade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8892"/>
          </a:xfrm>
          <a:prstGeom prst="rect">
            <a:avLst/>
          </a:prstGeom>
          <a:noFill/>
        </p:spPr>
      </p:pic>
      <p:sp>
        <p:nvSpPr>
          <p:cNvPr id="4" name="Elipse 3">
            <a:hlinkClick r:id="rId4" action="ppaction://hlinksldjump"/>
          </p:cNvPr>
          <p:cNvSpPr/>
          <p:nvPr/>
        </p:nvSpPr>
        <p:spPr>
          <a:xfrm>
            <a:off x="7634173" y="5301208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11188" y="1988840"/>
            <a:ext cx="8065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Possuem melhor compreensão sobre Sustentabilidade. Entretanto, quando incitados sobre Sustentabilidade Empresarial, explicitam limitado conhecimento sobre a Sustentabilidade Econômica e Social.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11188" y="2708920"/>
            <a:ext cx="5977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Quando incentivados a aprofundar os conhecimentos sobre </a:t>
            </a:r>
            <a:b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Sustentabilidade Econômica, se referiam a Saúde Financeira, </a:t>
            </a:r>
            <a:b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economia de matéria prima, como a diminuição de insumos, sempre </a:t>
            </a:r>
            <a:b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provenientes da redução do impacto ambiental.</a:t>
            </a:r>
            <a:endParaRPr lang="pt-BR" sz="1400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899592" y="6485552"/>
            <a:ext cx="4464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Conhecimentos sobre Sustentabilidade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Seta para a direita 24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Nível Superior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" name="Imagem 29" descr="Graduation_Cap_and_Diploma_PNG_Clipart_Pictur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052737"/>
            <a:ext cx="936104" cy="633886"/>
          </a:xfrm>
          <a:prstGeom prst="rect">
            <a:avLst/>
          </a:prstGeom>
        </p:spPr>
      </p:pic>
      <p:pic>
        <p:nvPicPr>
          <p:cNvPr id="33" name="Imagem 32" descr="Office-Client-Male-Dark-icon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9592" y="3861048"/>
            <a:ext cx="864096" cy="864096"/>
          </a:xfrm>
          <a:prstGeom prst="rect">
            <a:avLst/>
          </a:prstGeom>
        </p:spPr>
      </p:pic>
      <p:sp>
        <p:nvSpPr>
          <p:cNvPr id="35" name="Texto explicativo retangular com cantos arredondados 34"/>
          <p:cNvSpPr/>
          <p:nvPr/>
        </p:nvSpPr>
        <p:spPr>
          <a:xfrm>
            <a:off x="899592" y="5157192"/>
            <a:ext cx="3528392" cy="504056"/>
          </a:xfrm>
          <a:prstGeom prst="wedgeRoundRectCallout">
            <a:avLst>
              <a:gd name="adj1" fmla="val 58599"/>
              <a:gd name="adj2" fmla="val -4972"/>
              <a:gd name="adj3" fmla="val 16667"/>
            </a:avLst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“Acho que não, Sustentabilidade econômica 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é ter bons controles das finanças da sua empresa”</a:t>
            </a:r>
            <a:endParaRPr lang="pt-BR" sz="1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xto explicativo retangular com cantos arredondados 49"/>
          <p:cNvSpPr/>
          <p:nvPr/>
        </p:nvSpPr>
        <p:spPr>
          <a:xfrm>
            <a:off x="1907704" y="3861048"/>
            <a:ext cx="2232248" cy="792088"/>
          </a:xfrm>
          <a:prstGeom prst="wedgeRoundRectCallout">
            <a:avLst>
              <a:gd name="adj1" fmla="val -60901"/>
              <a:gd name="adj2" fmla="val -2338"/>
              <a:gd name="adj3" fmla="val 16667"/>
            </a:avLst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“Sustentabilidade econômica é você ter economia a partir de praticas sustentáveis, como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 evitar impressões”</a:t>
            </a:r>
            <a:endParaRPr lang="pt-BR" sz="1200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" name="Imagem 50" descr="profil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5013176"/>
            <a:ext cx="864096" cy="864096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20" name="Retângulo 19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2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1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Sustentabilidade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87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9" grpId="0" animBg="1"/>
      <p:bldP spid="35" grpId="0" animBg="1"/>
      <p:bldP spid="50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tângulo 53"/>
          <p:cNvSpPr/>
          <p:nvPr/>
        </p:nvSpPr>
        <p:spPr>
          <a:xfrm>
            <a:off x="0" y="908720"/>
            <a:ext cx="9144000" cy="554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/>
          <p:cNvSpPr txBox="1"/>
          <p:nvPr/>
        </p:nvSpPr>
        <p:spPr>
          <a:xfrm>
            <a:off x="5831632" y="3350773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  <a:t>Ser socialmente responsável</a:t>
            </a:r>
            <a:endParaRPr lang="pt-BR" sz="1200" dirty="0">
              <a:solidFill>
                <a:schemeClr val="accent5">
                  <a:lumMod val="50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539552" y="4767535"/>
            <a:ext cx="2709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  <a:t>Economizar energia</a:t>
            </a:r>
            <a:endParaRPr lang="pt-BR" sz="1200" dirty="0">
              <a:solidFill>
                <a:schemeClr val="accent5">
                  <a:lumMod val="50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3275856" y="3183359"/>
            <a:ext cx="270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  <a:t>Ser economicamente capaz </a:t>
            </a:r>
            <a:b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</a:br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  <a:t>de se manter no mercado</a:t>
            </a:r>
            <a:endParaRPr lang="pt-BR" sz="1200" dirty="0">
              <a:solidFill>
                <a:schemeClr val="accent5">
                  <a:lumMod val="50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467544" y="3759423"/>
            <a:ext cx="270900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  <a:t>Minimizar impressões</a:t>
            </a:r>
            <a:endParaRPr lang="pt-BR" sz="1200" dirty="0">
              <a:solidFill>
                <a:schemeClr val="accent5">
                  <a:lumMod val="50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6156176" y="2780928"/>
            <a:ext cx="270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  <a:t>Oferecer condições </a:t>
            </a:r>
            <a:b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</a:br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  <a:t>de trabalho apropriadas</a:t>
            </a:r>
            <a:endParaRPr lang="pt-BR" sz="1200" dirty="0">
              <a:solidFill>
                <a:schemeClr val="accent5">
                  <a:lumMod val="50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3491880" y="3759423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  <a:t>Reduzir custos  </a:t>
            </a:r>
            <a:b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</a:br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  <a:t>desnecessários</a:t>
            </a:r>
            <a:endParaRPr lang="pt-BR" sz="1200" dirty="0">
              <a:solidFill>
                <a:schemeClr val="accent5">
                  <a:lumMod val="50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5831632" y="2420888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  <a:t>Pagar salários justos</a:t>
            </a:r>
            <a:endParaRPr lang="pt-BR" sz="1200" dirty="0">
              <a:solidFill>
                <a:schemeClr val="accent5">
                  <a:lumMod val="50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539552" y="5487615"/>
            <a:ext cx="2709008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  <a:t>Instalar  painéis </a:t>
            </a:r>
            <a:b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</a:br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  <a:t> solares</a:t>
            </a:r>
            <a:endParaRPr lang="pt-BR" sz="1200" dirty="0">
              <a:solidFill>
                <a:schemeClr val="accent5">
                  <a:lumMod val="50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971600" y="4263479"/>
            <a:ext cx="175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  <a:t>Plantar árvores</a:t>
            </a:r>
            <a:endParaRPr lang="pt-BR" sz="1200" dirty="0">
              <a:solidFill>
                <a:schemeClr val="accent5">
                  <a:lumMod val="50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3923928" y="4407495"/>
            <a:ext cx="1439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  <a:t>Gerar crédito </a:t>
            </a:r>
            <a:b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</a:br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  <a:t>de carbono</a:t>
            </a:r>
            <a:endParaRPr lang="pt-BR" sz="1200" dirty="0">
              <a:solidFill>
                <a:schemeClr val="accent5">
                  <a:lumMod val="50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3635896" y="4983559"/>
            <a:ext cx="206458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  <a:t>Praticar </a:t>
            </a:r>
          </a:p>
          <a:p>
            <a:pPr algn="ctr"/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  <a:t>logística reversa</a:t>
            </a:r>
            <a:endParaRPr lang="pt-BR" sz="1200" dirty="0">
              <a:solidFill>
                <a:schemeClr val="accent5">
                  <a:lumMod val="50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6156176" y="3717032"/>
            <a:ext cx="270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  <a:t>Participar de </a:t>
            </a:r>
            <a:b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</a:br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  <a:t>projetos sociais</a:t>
            </a:r>
            <a:endParaRPr lang="pt-BR" sz="1200" dirty="0">
              <a:solidFill>
                <a:schemeClr val="accent5">
                  <a:lumMod val="50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539552" y="3183359"/>
            <a:ext cx="2536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  <a:t>Reduzir impactos </a:t>
            </a:r>
            <a:b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</a:br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  <a:t>ambientais negativos</a:t>
            </a:r>
            <a:endParaRPr lang="pt-BR" sz="1200" dirty="0">
              <a:solidFill>
                <a:schemeClr val="accent5">
                  <a:lumMod val="50000"/>
                </a:schemeClr>
              </a:solidFill>
              <a:latin typeface="Lucida Handwriting" pitchFamily="66" charset="0"/>
            </a:endParaRPr>
          </a:p>
        </p:txBody>
      </p:sp>
      <p:pic>
        <p:nvPicPr>
          <p:cNvPr id="20482" name="Picture 2" descr="C:\Users\AgoraCriacao10\Desktop\mãoescrev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155189"/>
            <a:ext cx="2713732" cy="2298147"/>
          </a:xfrm>
          <a:prstGeom prst="rect">
            <a:avLst/>
          </a:prstGeom>
          <a:noFill/>
        </p:spPr>
      </p:pic>
      <p:sp>
        <p:nvSpPr>
          <p:cNvPr id="50" name="Retângulo de cantos arredondados 49"/>
          <p:cNvSpPr/>
          <p:nvPr/>
        </p:nvSpPr>
        <p:spPr>
          <a:xfrm>
            <a:off x="899592" y="1772816"/>
            <a:ext cx="1800200" cy="50405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Ambiental</a:t>
            </a:r>
            <a:endParaRPr lang="pt-BR" dirty="0"/>
          </a:p>
        </p:txBody>
      </p:sp>
      <p:sp>
        <p:nvSpPr>
          <p:cNvPr id="51" name="Retângulo de cantos arredondados 50"/>
          <p:cNvSpPr/>
          <p:nvPr/>
        </p:nvSpPr>
        <p:spPr>
          <a:xfrm>
            <a:off x="3779912" y="1818946"/>
            <a:ext cx="1800200" cy="50405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Econômico</a:t>
            </a:r>
            <a:endParaRPr lang="pt-BR" dirty="0"/>
          </a:p>
        </p:txBody>
      </p:sp>
      <p:sp>
        <p:nvSpPr>
          <p:cNvPr id="52" name="Retângulo de cantos arredondados 51"/>
          <p:cNvSpPr/>
          <p:nvPr/>
        </p:nvSpPr>
        <p:spPr>
          <a:xfrm>
            <a:off x="6588224" y="1790068"/>
            <a:ext cx="1800200" cy="50405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Social</a:t>
            </a:r>
            <a:endParaRPr lang="pt-BR" dirty="0"/>
          </a:p>
        </p:txBody>
      </p:sp>
      <p:sp>
        <p:nvSpPr>
          <p:cNvPr id="53" name="CaixaDeTexto 52"/>
          <p:cNvSpPr txBox="1"/>
          <p:nvPr/>
        </p:nvSpPr>
        <p:spPr>
          <a:xfrm>
            <a:off x="3888432" y="1052736"/>
            <a:ext cx="5255568" cy="3385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600" dirty="0" smtClean="0">
                <a:latin typeface="Calibri" pitchFamily="34" charset="0"/>
                <a:cs typeface="Calibri" pitchFamily="34" charset="0"/>
              </a:rPr>
              <a:t>Para ser sustentável uma empresa deve (principais citações):</a:t>
            </a:r>
            <a:endParaRPr lang="pt-B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Nível Superior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9" name="Imagem 48" descr="Graduation_Cap_and_Diploma_PNG_Clipart_Pictur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052737"/>
            <a:ext cx="936104" cy="633886"/>
          </a:xfrm>
          <a:prstGeom prst="rect">
            <a:avLst/>
          </a:prstGeom>
        </p:spPr>
      </p:pic>
      <p:sp>
        <p:nvSpPr>
          <p:cNvPr id="55" name="TextBox 19"/>
          <p:cNvSpPr txBox="1"/>
          <p:nvPr/>
        </p:nvSpPr>
        <p:spPr>
          <a:xfrm>
            <a:off x="899592" y="6485552"/>
            <a:ext cx="4464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Conhecimentos sobre Sustentabilidade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Seta para a direita 55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9" name="Grupo 28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32" name="Retângulo 31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6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25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Sustentabilidade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789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C 8.33333E-7 -2.96296E-6 -0.17275 -0.00023 -0.17361 -2.96296E-6 C -0.17448 0.00023 8.33333E-7 -2.96296E-6 8.33333E-7 -2.96296E-6 Z " pathEditMode="relative" ptsTypes="aaa">
                                      <p:cBhvr>
                                        <p:cTn id="31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4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80"/>
                            </p:stCondLst>
                            <p:childTnLst>
                              <p:par>
                                <p:cTn id="8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50" grpId="0" animBg="1"/>
      <p:bldP spid="51" grpId="0" animBg="1"/>
      <p:bldP spid="52" grpId="0" animBg="1"/>
      <p:bldP spid="53" grpId="0" animBg="1"/>
      <p:bldP spid="3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C:\Users\AgoraCriacao10\Desktop\Sustentabilidade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8892"/>
          </a:xfrm>
          <a:prstGeom prst="rect">
            <a:avLst/>
          </a:prstGeom>
          <a:noFill/>
        </p:spPr>
      </p:pic>
      <p:sp>
        <p:nvSpPr>
          <p:cNvPr id="4" name="Elipse 3">
            <a:hlinkClick r:id="rId4" action="ppaction://hlinksldjump"/>
          </p:cNvPr>
          <p:cNvSpPr/>
          <p:nvPr/>
        </p:nvSpPr>
        <p:spPr>
          <a:xfrm>
            <a:off x="7634173" y="5301208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11188" y="1844824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Em relação aos grupos com nível médio, </a:t>
            </a: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Sustentabilidade é intrínseco aos aspectos Ambientais.</a:t>
            </a:r>
            <a:endParaRPr lang="pt-BR" sz="1400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11188" y="2348880"/>
            <a:ext cx="7849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Apenas uma pequena parte dos participantes afirma que a Sustentabilidade pode ter o viés Social </a:t>
            </a:r>
            <a:b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ou Econômico.</a:t>
            </a:r>
            <a:endParaRPr lang="pt-BR" sz="1400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11188" y="2996952"/>
            <a:ext cx="66971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Mesmo quando incitados sobre as demais áreas da Sustentabilidade, os participantes, </a:t>
            </a:r>
            <a:b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além de desconhecer, negavam a existência da sustentabilidade Social e Econômica e </a:t>
            </a:r>
            <a:b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suas respectivas práticas.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Nível Médio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" name="Imagem 24" descr="single_diploma_1600_clr_899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052736"/>
            <a:ext cx="1024766" cy="736551"/>
          </a:xfrm>
          <a:prstGeom prst="rect">
            <a:avLst/>
          </a:prstGeom>
        </p:spPr>
      </p:pic>
      <p:sp>
        <p:nvSpPr>
          <p:cNvPr id="27" name="Texto explicativo retangular com cantos arredondados 26"/>
          <p:cNvSpPr/>
          <p:nvPr/>
        </p:nvSpPr>
        <p:spPr>
          <a:xfrm>
            <a:off x="1331640" y="5373216"/>
            <a:ext cx="3600400" cy="432048"/>
          </a:xfrm>
          <a:prstGeom prst="wedgeRoundRectCallout">
            <a:avLst>
              <a:gd name="adj1" fmla="val -57011"/>
              <a:gd name="adj2" fmla="val -23569"/>
              <a:gd name="adj3" fmla="val 16667"/>
            </a:avLst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“É sim. Pode ser considerado</a:t>
            </a:r>
            <a:endParaRPr lang="pt-BR" sz="1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o explicativo retangular com cantos arredondados 27"/>
          <p:cNvSpPr/>
          <p:nvPr/>
        </p:nvSpPr>
        <p:spPr>
          <a:xfrm>
            <a:off x="1259632" y="4868863"/>
            <a:ext cx="3528392" cy="432048"/>
          </a:xfrm>
          <a:prstGeom prst="wedgeRoundRectCallout">
            <a:avLst>
              <a:gd name="adj1" fmla="val 59880"/>
              <a:gd name="adj2" fmla="val -40796"/>
              <a:gd name="adj3" fmla="val 16667"/>
            </a:avLst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“Acho que não. Isso não é Sustentabilidade”</a:t>
            </a:r>
            <a:endParaRPr lang="pt-BR" sz="1200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5" name="Imagem 44" descr="Office-Customer-Female-Dark-icon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4581128"/>
            <a:ext cx="936104" cy="864096"/>
          </a:xfrm>
          <a:prstGeom prst="rect">
            <a:avLst/>
          </a:prstGeom>
        </p:spPr>
      </p:pic>
      <p:pic>
        <p:nvPicPr>
          <p:cNvPr id="48" name="Imagem 47" descr="Wedding-Bridesmaid-Dark-icon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3528" y="5157192"/>
            <a:ext cx="864097" cy="865376"/>
          </a:xfrm>
          <a:prstGeom prst="rect">
            <a:avLst/>
          </a:prstGeom>
        </p:spPr>
      </p:pic>
      <p:grpSp>
        <p:nvGrpSpPr>
          <p:cNvPr id="32" name="Grupo 31"/>
          <p:cNvGrpSpPr/>
          <p:nvPr/>
        </p:nvGrpSpPr>
        <p:grpSpPr>
          <a:xfrm>
            <a:off x="611188" y="3789040"/>
            <a:ext cx="5256956" cy="891873"/>
            <a:chOff x="611188" y="3789040"/>
            <a:chExt cx="5256956" cy="891873"/>
          </a:xfrm>
        </p:grpSpPr>
        <p:grpSp>
          <p:nvGrpSpPr>
            <p:cNvPr id="49" name="Grupo 48"/>
            <p:cNvGrpSpPr/>
            <p:nvPr/>
          </p:nvGrpSpPr>
          <p:grpSpPr>
            <a:xfrm>
              <a:off x="611188" y="3789040"/>
              <a:ext cx="1037466" cy="891873"/>
              <a:chOff x="1115616" y="3646601"/>
              <a:chExt cx="1037466" cy="891873"/>
            </a:xfrm>
          </p:grpSpPr>
          <p:pic>
            <p:nvPicPr>
              <p:cNvPr id="50" name="Imagem 49" descr="profile.png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115616" y="3646601"/>
                <a:ext cx="864096" cy="864096"/>
              </a:xfrm>
              <a:prstGeom prst="rect">
                <a:avLst/>
              </a:prstGeom>
            </p:spPr>
          </p:pic>
          <p:pic>
            <p:nvPicPr>
              <p:cNvPr id="51" name="Imagem 50" descr="Microphone.png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07952">
                <a:off x="1653709" y="4039101"/>
                <a:ext cx="499373" cy="499373"/>
              </a:xfrm>
              <a:prstGeom prst="rect">
                <a:avLst/>
              </a:prstGeom>
            </p:spPr>
          </p:pic>
        </p:grpSp>
        <p:sp>
          <p:nvSpPr>
            <p:cNvPr id="52" name="Texto explicativo retangular com cantos arredondados 51"/>
            <p:cNvSpPr/>
            <p:nvPr/>
          </p:nvSpPr>
          <p:spPr>
            <a:xfrm>
              <a:off x="1907704" y="4005064"/>
              <a:ext cx="3960440" cy="432048"/>
            </a:xfrm>
            <a:prstGeom prst="wedgeRoundRectCallout">
              <a:avLst>
                <a:gd name="adj1" fmla="val -61188"/>
                <a:gd name="adj2" fmla="val -13301"/>
                <a:gd name="adj3" fmla="val 16667"/>
              </a:avLst>
            </a:prstGeom>
            <a:solidFill>
              <a:schemeClr val="accent3">
                <a:lumMod val="5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i="1" dirty="0" smtClean="0">
                  <a:latin typeface="Calibri" pitchFamily="34" charset="0"/>
                  <a:cs typeface="Calibri" pitchFamily="34" charset="0"/>
                </a:rPr>
                <a:t>“Afinal, cuidar do bem estar do funcionário,</a:t>
              </a:r>
              <a:br>
                <a:rPr lang="pt-BR" sz="1200" b="1" i="1" dirty="0" smtClean="0">
                  <a:latin typeface="Calibri" pitchFamily="34" charset="0"/>
                  <a:cs typeface="Calibri" pitchFamily="34" charset="0"/>
                </a:rPr>
              </a:br>
              <a:r>
                <a:rPr lang="pt-BR" sz="1200" b="1" i="1" dirty="0" smtClean="0">
                  <a:latin typeface="Calibri" pitchFamily="34" charset="0"/>
                  <a:cs typeface="Calibri" pitchFamily="34" charset="0"/>
                </a:rPr>
                <a:t> criar projetos sociais, são práticas sustentáveis?”</a:t>
              </a:r>
              <a:endParaRPr lang="pt-BR" sz="1200" b="1" i="1" dirty="0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53" name="Imagem 52" descr="Age-Child-Female-Dark-icon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5445224"/>
            <a:ext cx="935807" cy="935807"/>
          </a:xfrm>
          <a:prstGeom prst="rect">
            <a:avLst/>
          </a:prstGeom>
        </p:spPr>
      </p:pic>
      <p:sp>
        <p:nvSpPr>
          <p:cNvPr id="54" name="Texto explicativo retangular com cantos arredondados 53"/>
          <p:cNvSpPr/>
          <p:nvPr/>
        </p:nvSpPr>
        <p:spPr>
          <a:xfrm>
            <a:off x="3059832" y="5877272"/>
            <a:ext cx="1728192" cy="432048"/>
          </a:xfrm>
          <a:prstGeom prst="wedgeRoundRectCallout">
            <a:avLst>
              <a:gd name="adj1" fmla="val 65009"/>
              <a:gd name="adj2" fmla="val -40796"/>
              <a:gd name="adj3" fmla="val 16667"/>
            </a:avLst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“Será que é? Não sei”</a:t>
            </a:r>
            <a:endParaRPr lang="pt-BR" sz="1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TextBox 19"/>
          <p:cNvSpPr txBox="1"/>
          <p:nvPr/>
        </p:nvSpPr>
        <p:spPr>
          <a:xfrm>
            <a:off x="899592" y="6485552"/>
            <a:ext cx="4464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Conhecimentos sobre Sustentabilidade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Seta para a direita 55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6" name="Grupo 25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29" name="Retângulo 28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0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1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Sustentabilidade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87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3" grpId="0" animBg="1"/>
      <p:bldP spid="27" grpId="0" animBg="1"/>
      <p:bldP spid="28" grpId="0" animBg="1"/>
      <p:bldP spid="5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41"/>
          <p:cNvSpPr/>
          <p:nvPr/>
        </p:nvSpPr>
        <p:spPr>
          <a:xfrm>
            <a:off x="0" y="908720"/>
            <a:ext cx="9144000" cy="554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539552" y="4767535"/>
            <a:ext cx="2709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  <a:t>Reciclar materiais</a:t>
            </a:r>
            <a:endParaRPr lang="pt-BR" sz="1200" dirty="0">
              <a:solidFill>
                <a:schemeClr val="accent5">
                  <a:lumMod val="50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3275856" y="3183359"/>
            <a:ext cx="270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  <a:t>Ser economicamente capaz </a:t>
            </a:r>
            <a:b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</a:br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  <a:t>de se manter no mercado</a:t>
            </a:r>
            <a:endParaRPr lang="pt-BR" sz="1200" dirty="0">
              <a:solidFill>
                <a:schemeClr val="accent5">
                  <a:lumMod val="50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467544" y="3759423"/>
            <a:ext cx="270900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  <a:t>Não desperdiçar água</a:t>
            </a:r>
            <a:endParaRPr lang="pt-BR" sz="1200" dirty="0">
              <a:solidFill>
                <a:schemeClr val="accent5">
                  <a:lumMod val="50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6192688" y="3645024"/>
            <a:ext cx="2709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  <a:t>Tratar bem os funcionários</a:t>
            </a:r>
            <a:endParaRPr lang="pt-BR" sz="1200" dirty="0">
              <a:solidFill>
                <a:schemeClr val="accent5">
                  <a:lumMod val="50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3491880" y="3759423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  <a:t>Reduzir custos  </a:t>
            </a:r>
            <a:b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</a:br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  <a:t>desnecessários</a:t>
            </a:r>
            <a:endParaRPr lang="pt-BR" sz="1200" dirty="0">
              <a:solidFill>
                <a:schemeClr val="accent5">
                  <a:lumMod val="50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5868144" y="3284984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  <a:t>Obrigações trabalhistas</a:t>
            </a:r>
            <a:endParaRPr lang="pt-BR" sz="1200" dirty="0">
              <a:solidFill>
                <a:schemeClr val="accent5">
                  <a:lumMod val="50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539552" y="5672281"/>
            <a:ext cx="270900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  <a:t>Utilizar lâmpadas de LED</a:t>
            </a:r>
            <a:endParaRPr lang="pt-BR" sz="1200" dirty="0">
              <a:solidFill>
                <a:schemeClr val="accent5">
                  <a:lumMod val="50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971600" y="4263479"/>
            <a:ext cx="1885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  <a:t>Utilizar materiais ecológicos</a:t>
            </a:r>
            <a:endParaRPr lang="pt-BR" sz="1200" dirty="0">
              <a:solidFill>
                <a:schemeClr val="accent5">
                  <a:lumMod val="50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467544" y="3183359"/>
            <a:ext cx="2608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  <a:t>Não poluir o meio ambiente</a:t>
            </a:r>
            <a:endParaRPr lang="pt-BR" sz="1200" dirty="0">
              <a:solidFill>
                <a:schemeClr val="accent5">
                  <a:lumMod val="50000"/>
                </a:schemeClr>
              </a:solidFill>
              <a:latin typeface="Lucida Handwriting" pitchFamily="66" charset="0"/>
            </a:endParaRPr>
          </a:p>
        </p:txBody>
      </p:sp>
      <p:pic>
        <p:nvPicPr>
          <p:cNvPr id="20482" name="Picture 2" descr="C:\Users\AgoraCriacao10\Desktop\mãoescrev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090720"/>
            <a:ext cx="2713732" cy="2298147"/>
          </a:xfrm>
          <a:prstGeom prst="rect">
            <a:avLst/>
          </a:prstGeom>
          <a:noFill/>
        </p:spPr>
      </p:pic>
      <p:sp>
        <p:nvSpPr>
          <p:cNvPr id="50" name="Retângulo de cantos arredondados 49"/>
          <p:cNvSpPr/>
          <p:nvPr/>
        </p:nvSpPr>
        <p:spPr>
          <a:xfrm>
            <a:off x="899592" y="1772816"/>
            <a:ext cx="1800200" cy="50405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Ambiental</a:t>
            </a:r>
            <a:endParaRPr lang="pt-BR" dirty="0"/>
          </a:p>
        </p:txBody>
      </p:sp>
      <p:sp>
        <p:nvSpPr>
          <p:cNvPr id="51" name="Retângulo de cantos arredondados 50"/>
          <p:cNvSpPr/>
          <p:nvPr/>
        </p:nvSpPr>
        <p:spPr>
          <a:xfrm>
            <a:off x="3779912" y="1818946"/>
            <a:ext cx="1800200" cy="50405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Econômico</a:t>
            </a:r>
            <a:endParaRPr lang="pt-BR" dirty="0"/>
          </a:p>
        </p:txBody>
      </p:sp>
      <p:sp>
        <p:nvSpPr>
          <p:cNvPr id="52" name="Retângulo de cantos arredondados 51"/>
          <p:cNvSpPr/>
          <p:nvPr/>
        </p:nvSpPr>
        <p:spPr>
          <a:xfrm>
            <a:off x="6588224" y="1844824"/>
            <a:ext cx="1800200" cy="50405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Social</a:t>
            </a:r>
            <a:endParaRPr lang="pt-BR" dirty="0"/>
          </a:p>
        </p:txBody>
      </p:sp>
      <p:sp>
        <p:nvSpPr>
          <p:cNvPr id="22" name="Elipse 21">
            <a:hlinkClick r:id="rId4" action="ppaction://hlinksldjump"/>
          </p:cNvPr>
          <p:cNvSpPr/>
          <p:nvPr/>
        </p:nvSpPr>
        <p:spPr>
          <a:xfrm>
            <a:off x="7634173" y="764704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8" name="CaixaDeTexto 47"/>
          <p:cNvSpPr txBox="1"/>
          <p:nvPr/>
        </p:nvSpPr>
        <p:spPr>
          <a:xfrm>
            <a:off x="467544" y="5157192"/>
            <a:ext cx="270900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  <a:t>Não comprar madeira ilegal</a:t>
            </a:r>
            <a:endParaRPr lang="pt-BR" sz="1200" dirty="0">
              <a:solidFill>
                <a:schemeClr val="accent5">
                  <a:lumMod val="50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3888432" y="1052736"/>
            <a:ext cx="5255568" cy="3385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600" dirty="0" smtClean="0">
                <a:latin typeface="Calibri" pitchFamily="34" charset="0"/>
                <a:cs typeface="Calibri" pitchFamily="34" charset="0"/>
              </a:rPr>
              <a:t>Para ser sustentável uma empresa deve (principais citações):</a:t>
            </a:r>
            <a:endParaRPr lang="pt-B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Nível Médio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3" name="Imagem 32" descr="single_diploma_1600_clr_899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052736"/>
            <a:ext cx="1024766" cy="736551"/>
          </a:xfrm>
          <a:prstGeom prst="rect">
            <a:avLst/>
          </a:prstGeom>
        </p:spPr>
      </p:pic>
      <p:sp>
        <p:nvSpPr>
          <p:cNvPr id="43" name="TextBox 19"/>
          <p:cNvSpPr txBox="1"/>
          <p:nvPr/>
        </p:nvSpPr>
        <p:spPr>
          <a:xfrm>
            <a:off x="899592" y="6485552"/>
            <a:ext cx="4464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Conhecimentos sobre Sustentabilidade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Seta para a direita 43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7" name="Grupo 26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29" name="Retângulo 28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2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25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Sustentabilidade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789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C 8.33333E-7 -2.96296E-6 -0.17275 -0.00023 -0.17361 -2.96296E-6 C -0.17448 0.00023 8.33333E-7 -2.96296E-6 8.33333E-7 -2.96296E-6 Z " pathEditMode="relative" ptsTypes="aaa">
                                      <p:cBhvr>
                                        <p:cTn id="31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12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5" grpId="0"/>
      <p:bldP spid="50" grpId="0" animBg="1"/>
      <p:bldP spid="51" grpId="0" animBg="1"/>
      <p:bldP spid="52" grpId="0" animBg="1"/>
      <p:bldP spid="48" grpId="0"/>
      <p:bldP spid="53" grpId="0" animBg="1"/>
      <p:bldP spid="3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C:\Users\AgoraCriacao10\Desktop\Sustentabilidade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8892"/>
          </a:xfrm>
          <a:prstGeom prst="rect">
            <a:avLst/>
          </a:prstGeom>
          <a:noFill/>
        </p:spPr>
      </p:pic>
      <p:sp>
        <p:nvSpPr>
          <p:cNvPr id="4" name="Elipse 3">
            <a:hlinkClick r:id="rId4" action="ppaction://hlinksldjump"/>
          </p:cNvPr>
          <p:cNvSpPr/>
          <p:nvPr/>
        </p:nvSpPr>
        <p:spPr>
          <a:xfrm>
            <a:off x="7634173" y="5301208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-8508" y="1313491"/>
            <a:ext cx="8953946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   Uma </a:t>
            </a:r>
            <a:r>
              <a:rPr lang="pt-BR" sz="1400" b="1" dirty="0">
                <a:latin typeface="Calibri" pitchFamily="34" charset="0"/>
                <a:cs typeface="Calibri" pitchFamily="34" charset="0"/>
              </a:rPr>
              <a:t>empresa pode ser Sustentável e dar lucro</a:t>
            </a:r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?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611188" y="2564904"/>
            <a:ext cx="7000924" cy="1152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BR" sz="1400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11188" y="184482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Sustentabilidade e lucratividade não se mostraram como sinônimos. Os participantes não relacionaram </a:t>
            </a:r>
            <a:b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praticas sustentáveis com  posicionamento de marca, valor agregado aos produtos ou aumento  nas vendas.</a:t>
            </a:r>
            <a:endParaRPr lang="pt-BR" sz="1400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" name="Imagem 20" descr="Office-Customer-Female-Dark-icon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356992"/>
            <a:ext cx="863724" cy="864096"/>
          </a:xfrm>
          <a:prstGeom prst="rect">
            <a:avLst/>
          </a:prstGeom>
        </p:spPr>
      </p:pic>
      <p:pic>
        <p:nvPicPr>
          <p:cNvPr id="22" name="Imagem 21" descr="Office-Client-Male-Dark-icon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4653136"/>
            <a:ext cx="864096" cy="864096"/>
          </a:xfrm>
          <a:prstGeom prst="rect">
            <a:avLst/>
          </a:prstGeom>
        </p:spPr>
      </p:pic>
      <p:pic>
        <p:nvPicPr>
          <p:cNvPr id="23" name="Imagem 22" descr="Wedding-Groom-Light-icon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5536" y="5445224"/>
            <a:ext cx="899592" cy="864096"/>
          </a:xfrm>
          <a:prstGeom prst="rect">
            <a:avLst/>
          </a:prstGeom>
        </p:spPr>
      </p:pic>
      <p:sp>
        <p:nvSpPr>
          <p:cNvPr id="24" name="Texto explicativo retangular com cantos arredondados 23"/>
          <p:cNvSpPr/>
          <p:nvPr/>
        </p:nvSpPr>
        <p:spPr>
          <a:xfrm>
            <a:off x="1763688" y="3645024"/>
            <a:ext cx="3096344" cy="792088"/>
          </a:xfrm>
          <a:prstGeom prst="wedgeRoundRectCallout">
            <a:avLst>
              <a:gd name="adj1" fmla="val 64202"/>
              <a:gd name="adj2" fmla="val -35994"/>
              <a:gd name="adj3" fmla="val 16667"/>
            </a:avLst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“Se você não tá nem aí pra ninguém, só se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 importa com você mesmo, não vejo objetivo em ser sustentável.”</a:t>
            </a:r>
            <a:endParaRPr lang="pt-BR" sz="1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o explicativo retangular com cantos arredondados 24"/>
          <p:cNvSpPr/>
          <p:nvPr/>
        </p:nvSpPr>
        <p:spPr>
          <a:xfrm>
            <a:off x="1475656" y="5589240"/>
            <a:ext cx="3600400" cy="432048"/>
          </a:xfrm>
          <a:prstGeom prst="wedgeRoundRectCallout">
            <a:avLst>
              <a:gd name="adj1" fmla="val -54846"/>
              <a:gd name="adj2" fmla="val -25255"/>
              <a:gd name="adj3" fmla="val 16667"/>
            </a:avLst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“Existem vantagens de crédito e financiamento,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 mas eu não sei como funciona isso!”</a:t>
            </a:r>
            <a:endParaRPr lang="pt-BR" sz="1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o explicativo retangular com cantos arredondados 25"/>
          <p:cNvSpPr/>
          <p:nvPr/>
        </p:nvSpPr>
        <p:spPr>
          <a:xfrm>
            <a:off x="2411760" y="4725144"/>
            <a:ext cx="2520280" cy="648072"/>
          </a:xfrm>
          <a:prstGeom prst="wedgeRoundRectCallout">
            <a:avLst>
              <a:gd name="adj1" fmla="val 70589"/>
              <a:gd name="adj2" fmla="val -21154"/>
              <a:gd name="adj3" fmla="val 16667"/>
            </a:avLst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“Você pode ter benefícios, mas não se aplica pra empresas pequenas. 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Isso vale pra Natura!”</a:t>
            </a:r>
            <a:endParaRPr lang="pt-BR" sz="1200" b="1" i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7" name="Grupo 36"/>
          <p:cNvGrpSpPr/>
          <p:nvPr/>
        </p:nvGrpSpPr>
        <p:grpSpPr>
          <a:xfrm>
            <a:off x="611188" y="2636912"/>
            <a:ext cx="4824908" cy="891873"/>
            <a:chOff x="611188" y="2636912"/>
            <a:chExt cx="4824908" cy="891873"/>
          </a:xfrm>
        </p:grpSpPr>
        <p:grpSp>
          <p:nvGrpSpPr>
            <p:cNvPr id="27" name="Grupo 26"/>
            <p:cNvGrpSpPr/>
            <p:nvPr/>
          </p:nvGrpSpPr>
          <p:grpSpPr>
            <a:xfrm>
              <a:off x="611188" y="2636912"/>
              <a:ext cx="1037466" cy="891873"/>
              <a:chOff x="1115616" y="3646601"/>
              <a:chExt cx="1037466" cy="891873"/>
            </a:xfrm>
          </p:grpSpPr>
          <p:pic>
            <p:nvPicPr>
              <p:cNvPr id="28" name="Imagem 27" descr="profile.png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115616" y="3646601"/>
                <a:ext cx="864096" cy="864096"/>
              </a:xfrm>
              <a:prstGeom prst="rect">
                <a:avLst/>
              </a:prstGeom>
            </p:spPr>
          </p:pic>
          <p:pic>
            <p:nvPicPr>
              <p:cNvPr id="29" name="Imagem 28" descr="Microphone.png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07952">
                <a:off x="1653709" y="4039101"/>
                <a:ext cx="499373" cy="499373"/>
              </a:xfrm>
              <a:prstGeom prst="rect">
                <a:avLst/>
              </a:prstGeom>
            </p:spPr>
          </p:pic>
        </p:grpSp>
        <p:sp>
          <p:nvSpPr>
            <p:cNvPr id="30" name="Texto explicativo retangular com cantos arredondados 29"/>
            <p:cNvSpPr/>
            <p:nvPr/>
          </p:nvSpPr>
          <p:spPr>
            <a:xfrm>
              <a:off x="1907704" y="2852936"/>
              <a:ext cx="3528392" cy="432048"/>
            </a:xfrm>
            <a:prstGeom prst="wedgeRoundRectCallout">
              <a:avLst>
                <a:gd name="adj1" fmla="val -61188"/>
                <a:gd name="adj2" fmla="val -13301"/>
                <a:gd name="adj3" fmla="val 16667"/>
              </a:avLst>
            </a:prstGeom>
            <a:solidFill>
              <a:schemeClr val="accent3">
                <a:lumMod val="5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i="1" dirty="0" smtClean="0">
                  <a:latin typeface="Calibri" pitchFamily="34" charset="0"/>
                  <a:cs typeface="Calibri" pitchFamily="34" charset="0"/>
                </a:rPr>
                <a:t>“Vamos esquecer a questão do altruísmo. Pensando só na empresa, é vantajoso pra empresa? </a:t>
              </a:r>
              <a:endParaRPr lang="pt-BR" sz="1200" b="1" i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1" name="TextBox 19"/>
          <p:cNvSpPr txBox="1"/>
          <p:nvPr/>
        </p:nvSpPr>
        <p:spPr>
          <a:xfrm>
            <a:off x="899592" y="6485552"/>
            <a:ext cx="4464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Sustentabilidade x Lucro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Seta para a direita 31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3" name="Grupo 32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34" name="Retângulo 33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5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1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Sustentabilidade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813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/>
      <p:bldP spid="24" grpId="0" animBg="1"/>
      <p:bldP spid="25" grpId="0" animBg="1"/>
      <p:bldP spid="26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AgoraCriacao10\Desktop\Sustentabilidade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8892"/>
          </a:xfrm>
          <a:prstGeom prst="rect">
            <a:avLst/>
          </a:prstGeom>
          <a:noFill/>
        </p:spPr>
      </p:pic>
      <p:sp>
        <p:nvSpPr>
          <p:cNvPr id="4" name="Elipse 3">
            <a:hlinkClick r:id="rId4" action="ppaction://hlinksldjump"/>
          </p:cNvPr>
          <p:cNvSpPr/>
          <p:nvPr/>
        </p:nvSpPr>
        <p:spPr>
          <a:xfrm>
            <a:off x="7634173" y="5301208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Elipse 12">
            <a:hlinkClick r:id="rId4" action="ppaction://hlinksldjump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13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11188" y="1772816"/>
            <a:ext cx="77768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Quando relacionamos praticas Sustentáveis com lucratividade, as respostas eram associadas, de forma geral, à  redução de insumos.</a:t>
            </a:r>
            <a:endParaRPr lang="pt-BR" sz="1300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11188" y="2348880"/>
            <a:ext cx="59050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Quase a totalidade destes participantes entende que algumas práticas sustentáveis</a:t>
            </a:r>
            <a:br>
              <a:rPr lang="pt-BR" sz="13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3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podem ser implementadas sem onerar o orçamento da empresa, revertendo-se </a:t>
            </a:r>
            <a:br>
              <a:rPr lang="pt-BR" sz="13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3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em economia. Como por  exemplo, reduzir consumo de  materiais</a:t>
            </a:r>
            <a:r>
              <a:rPr lang="pt-BR" sz="13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pt-BR" sz="13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de água e de </a:t>
            </a:r>
            <a:br>
              <a:rPr lang="pt-BR" sz="13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3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energia elétrica.</a:t>
            </a:r>
            <a:endParaRPr lang="pt-BR" sz="1300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11188" y="3429000"/>
            <a:ext cx="446449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Práticas que necessitam de investimento inicial elevado podem trazer uma economia que seja compensatória no longo prazo.  Como por exemplo, a instalação de painéis solares.</a:t>
            </a:r>
            <a:endParaRPr lang="pt-BR" sz="1300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Nível Superior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" name="Imagem 25" descr="Graduation_Cap_and_Diploma_PNG_Clipart_Pictur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052737"/>
            <a:ext cx="936104" cy="633886"/>
          </a:xfrm>
          <a:prstGeom prst="rect">
            <a:avLst/>
          </a:prstGeom>
        </p:spPr>
      </p:pic>
      <p:sp>
        <p:nvSpPr>
          <p:cNvPr id="30" name="Texto explicativo retangular com cantos arredondados 29"/>
          <p:cNvSpPr/>
          <p:nvPr/>
        </p:nvSpPr>
        <p:spPr>
          <a:xfrm>
            <a:off x="2339752" y="4221088"/>
            <a:ext cx="2952328" cy="864393"/>
          </a:xfrm>
          <a:prstGeom prst="wedgeRoundRectCallout">
            <a:avLst>
              <a:gd name="adj1" fmla="val -61669"/>
              <a:gd name="adj2" fmla="val 60875"/>
              <a:gd name="adj3" fmla="val 16667"/>
            </a:avLst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“ A Sustentabilidade pode sim te trazer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 benefícios. Não porque você está 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ajudando o planeta, mas sim porque está ajudando a sua empresa mesmo.” </a:t>
            </a:r>
            <a:endParaRPr lang="pt-BR" sz="1400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3" name="Imagem 32" descr="Office-Client-Male-Dark-icon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15616" y="5229200"/>
            <a:ext cx="864096" cy="864096"/>
          </a:xfrm>
          <a:prstGeom prst="rect">
            <a:avLst/>
          </a:prstGeom>
        </p:spPr>
      </p:pic>
      <p:sp>
        <p:nvSpPr>
          <p:cNvPr id="34" name="Texto explicativo retangular com cantos arredondados 33"/>
          <p:cNvSpPr/>
          <p:nvPr/>
        </p:nvSpPr>
        <p:spPr>
          <a:xfrm>
            <a:off x="2411760" y="5229200"/>
            <a:ext cx="3960440" cy="864393"/>
          </a:xfrm>
          <a:prstGeom prst="wedgeRoundRectCallout">
            <a:avLst>
              <a:gd name="adj1" fmla="val -60758"/>
              <a:gd name="adj2" fmla="val -20309"/>
              <a:gd name="adj3" fmla="val 16667"/>
            </a:avLst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“ Se você economiza água, papel, ou seja lá o que for, 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bom pro seu bolso, claro. Dependendo de quanto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 você economiza até vale a pena colocar um painel solar”</a:t>
            </a:r>
            <a:endParaRPr lang="pt-BR" sz="14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Box 19"/>
          <p:cNvSpPr txBox="1"/>
          <p:nvPr/>
        </p:nvSpPr>
        <p:spPr>
          <a:xfrm>
            <a:off x="899592" y="6485552"/>
            <a:ext cx="4464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Sustentabilidade x Lucro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Seta para a direita 35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9" name="Grupo 18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21" name="Retângulo 20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3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1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Sustentabilidade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87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5" grpId="0" animBg="1"/>
      <p:bldP spid="30" grpId="0" animBg="1"/>
      <p:bldP spid="3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C:\Users\AgoraCriacao10\Desktop\Sustentabilidade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8892"/>
          </a:xfrm>
          <a:prstGeom prst="rect">
            <a:avLst/>
          </a:prstGeom>
          <a:noFill/>
        </p:spPr>
      </p:pic>
      <p:sp>
        <p:nvSpPr>
          <p:cNvPr id="4" name="Elipse 3">
            <a:hlinkClick r:id="rId4" action="ppaction://hlinksldjump"/>
          </p:cNvPr>
          <p:cNvSpPr/>
          <p:nvPr/>
        </p:nvSpPr>
        <p:spPr>
          <a:xfrm>
            <a:off x="7634173" y="5301208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Elipse 12">
            <a:hlinkClick r:id="rId4" action="ppaction://hlinksldjump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13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11188" y="1700808"/>
            <a:ext cx="777686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Entretanto, em relação aos participantes com nível médio percebeu-se outro padrão de resposta.</a:t>
            </a:r>
            <a:endParaRPr lang="pt-BR" sz="1300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11188" y="2132856"/>
            <a:ext cx="77768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 maioria destes participantes ainda mantém o antigo paradigma de que é caro ser sustentável.</a:t>
            </a:r>
            <a:endParaRPr lang="pt-BR" sz="1300" u="sng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11188" y="2564904"/>
            <a:ext cx="77768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Como principais justificativas, foram citados fatores como: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11188" y="3068960"/>
            <a:ext cx="77768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3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Custo mais elevado de materiais ecologicamente </a:t>
            </a:r>
            <a:r>
              <a:rPr lang="pt-BR" sz="13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corretos.</a:t>
            </a:r>
            <a:endParaRPr lang="pt-BR" sz="1300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612615" y="3582308"/>
            <a:ext cx="77768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3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Elevado custo de ser socialmente correto com os </a:t>
            </a:r>
            <a:r>
              <a:rPr lang="pt-BR" sz="13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funcionários.</a:t>
            </a:r>
            <a:endParaRPr lang="pt-BR" sz="1300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13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  (</a:t>
            </a:r>
            <a:r>
              <a:rPr lang="pt-BR" sz="13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principalmente relacionado aos encargos, benefícios e rescisões trabalhistas</a:t>
            </a:r>
            <a:r>
              <a:rPr lang="pt-BR" sz="13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pt-BR" sz="1300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Nível Médio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" name="Imagem 28" descr="single_diploma_1600_clr_899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052736"/>
            <a:ext cx="1024766" cy="736551"/>
          </a:xfrm>
          <a:prstGeom prst="rect">
            <a:avLst/>
          </a:prstGeom>
        </p:spPr>
      </p:pic>
      <p:pic>
        <p:nvPicPr>
          <p:cNvPr id="30" name="Imagem 29" descr="Historical-Cowgirl-icon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1188" y="4653136"/>
            <a:ext cx="1008112" cy="864096"/>
          </a:xfrm>
          <a:prstGeom prst="rect">
            <a:avLst/>
          </a:prstGeom>
        </p:spPr>
      </p:pic>
      <p:sp>
        <p:nvSpPr>
          <p:cNvPr id="31" name="Texto explicativo retangular com cantos arredondados 30"/>
          <p:cNvSpPr/>
          <p:nvPr/>
        </p:nvSpPr>
        <p:spPr>
          <a:xfrm>
            <a:off x="2123356" y="4436815"/>
            <a:ext cx="4104456" cy="432048"/>
          </a:xfrm>
          <a:prstGeom prst="wedgeRoundRectCallout">
            <a:avLst>
              <a:gd name="adj1" fmla="val -61614"/>
              <a:gd name="adj2" fmla="val 48574"/>
              <a:gd name="adj3" fmla="val 16667"/>
            </a:avLst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i="1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Não! É mais caro. Papel reciclado é mais caro, por exemplo. Lâmpada de </a:t>
            </a:r>
            <a:r>
              <a:rPr lang="pt-BR" sz="1200" b="1" i="1" dirty="0" err="1" smtClean="0">
                <a:latin typeface="Calibri" pitchFamily="34" charset="0"/>
                <a:cs typeface="Calibri" pitchFamily="34" charset="0"/>
              </a:rPr>
              <a:t>Led</a:t>
            </a: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 é uma fortuna”</a:t>
            </a:r>
            <a:endParaRPr lang="pt-BR" sz="1400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2" name="Imagem 31" descr="Wedding-Bridesmaid-Dark-icon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5301208"/>
            <a:ext cx="865376" cy="865376"/>
          </a:xfrm>
          <a:prstGeom prst="rect">
            <a:avLst/>
          </a:prstGeom>
        </p:spPr>
      </p:pic>
      <p:sp>
        <p:nvSpPr>
          <p:cNvPr id="33" name="Texto explicativo retangular com cantos arredondados 32"/>
          <p:cNvSpPr/>
          <p:nvPr/>
        </p:nvSpPr>
        <p:spPr>
          <a:xfrm>
            <a:off x="1547664" y="5013176"/>
            <a:ext cx="4032448" cy="1296144"/>
          </a:xfrm>
          <a:prstGeom prst="wedgeRoundRectCallout">
            <a:avLst>
              <a:gd name="adj1" fmla="val 58754"/>
              <a:gd name="adj2" fmla="val -14591"/>
              <a:gd name="adj3" fmla="val 16667"/>
            </a:avLst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“ Agente não pode fazer tudo que quer. Claro que eu 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queria ter só funcionário registrado. Mas é caro! Não dá 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pra pensar em Sustentabilidade Social pensando no bem 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do seu colaborador. Tu paga o dobro. Seja em 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alimentação, cadeiras. É a realidade. Não adianta mentir”.</a:t>
            </a:r>
            <a:endParaRPr lang="pt-BR" sz="1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19"/>
          <p:cNvSpPr txBox="1"/>
          <p:nvPr/>
        </p:nvSpPr>
        <p:spPr>
          <a:xfrm>
            <a:off x="899592" y="6485552"/>
            <a:ext cx="4464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Sustentabilidade x Lucro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Seta para a direita 34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3" name="Grupo 22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25" name="Retângulo 24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8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1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Sustentabilidade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87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7" grpId="0" animBg="1"/>
      <p:bldP spid="31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866317395"/>
              </p:ext>
            </p:extLst>
          </p:nvPr>
        </p:nvGraphicFramePr>
        <p:xfrm>
          <a:off x="1524000" y="18852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Elipse 10">
            <a:hlinkClick r:id="rId7" action="ppaction://hlinksldjump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Pentágono 4"/>
          <p:cNvSpPr/>
          <p:nvPr/>
        </p:nvSpPr>
        <p:spPr>
          <a:xfrm>
            <a:off x="80208" y="922368"/>
            <a:ext cx="3336720" cy="5841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8456" tIns="110490" rIns="206248" bIns="110490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900" kern="1200" dirty="0" smtClean="0"/>
              <a:t>Grupos</a:t>
            </a:r>
            <a:endParaRPr lang="pt-BR" sz="2900" kern="1200" dirty="0"/>
          </a:p>
        </p:txBody>
      </p:sp>
      <p:sp>
        <p:nvSpPr>
          <p:cNvPr id="38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14" name="Retângulo 13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7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41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Perfil dos Grupos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173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AgoraCriacao10\Desktop\Sustentabilidade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8892"/>
          </a:xfrm>
          <a:prstGeom prst="rect">
            <a:avLst/>
          </a:prstGeom>
          <a:noFill/>
        </p:spPr>
      </p:pic>
      <p:sp>
        <p:nvSpPr>
          <p:cNvPr id="4" name="Elipse 3">
            <a:hlinkClick r:id="rId4" action="ppaction://hlinksldjump"/>
          </p:cNvPr>
          <p:cNvSpPr/>
          <p:nvPr/>
        </p:nvSpPr>
        <p:spPr>
          <a:xfrm>
            <a:off x="7634173" y="3923184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1268761"/>
            <a:ext cx="9144000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Quais os benefícios de uma empresa Sustentável? </a:t>
            </a:r>
          </a:p>
          <a:p>
            <a:pPr algn="just"/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Que tipo de vantagens uma empresa Sustentável tem sobre uma não Sustentável?</a:t>
            </a:r>
            <a:endParaRPr lang="pt-BR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283968" y="2132856"/>
            <a:ext cx="4136946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Estas perguntas visam avaliar se os participantes </a:t>
            </a:r>
            <a:b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associam a adoção de práticas sustentáveis a </a:t>
            </a:r>
            <a:b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benefícios ou vantagens para a empresa</a:t>
            </a:r>
            <a:r>
              <a:rPr lang="pt-BR" sz="1400" dirty="0" smtClean="0">
                <a:latin typeface="Calibri" pitchFamily="34" charset="0"/>
                <a:cs typeface="Calibri" pitchFamily="34" charset="0"/>
              </a:rPr>
              <a:t>.</a:t>
            </a:r>
            <a:endParaRPr lang="pt-B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611188" y="3068960"/>
            <a:ext cx="77768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 percepção de benefícios entre os participantes não é cristalizada. Os convidados </a:t>
            </a:r>
          </a:p>
          <a:p>
            <a:pPr algn="just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concordavam com os benefícios somente após as primeiras afirmativas ou após a</a:t>
            </a:r>
          </a:p>
          <a:p>
            <a:pPr algn="just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estimulação do moderador.</a:t>
            </a:r>
            <a:endParaRPr lang="pt-BR" sz="1400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19"/>
          <p:cNvSpPr txBox="1"/>
          <p:nvPr/>
        </p:nvSpPr>
        <p:spPr>
          <a:xfrm>
            <a:off x="899592" y="6485552"/>
            <a:ext cx="4464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Sustentabilidade x Benefícios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Seta para a direita 30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Grupo 13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17" name="Retângulo 16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1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Sustentabilidade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813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9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AgoraCriacao10\Desktop\Sustentabilidade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8892"/>
          </a:xfrm>
          <a:prstGeom prst="rect">
            <a:avLst/>
          </a:prstGeom>
          <a:noFill/>
        </p:spPr>
      </p:pic>
      <p:sp>
        <p:nvSpPr>
          <p:cNvPr id="4" name="Elipse 3">
            <a:hlinkClick r:id="rId4" action="ppaction://hlinksldjump"/>
          </p:cNvPr>
          <p:cNvSpPr/>
          <p:nvPr/>
        </p:nvSpPr>
        <p:spPr>
          <a:xfrm>
            <a:off x="7634173" y="5301208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Elipse 12">
            <a:hlinkClick r:id="rId4" action="ppaction://hlinksldjump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13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11188" y="1988840"/>
            <a:ext cx="7560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Os participantes de nível superior entendem que ações sustentáveis podem trazer vantagens </a:t>
            </a:r>
            <a:b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competitivas para as empresas.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11188" y="2780928"/>
            <a:ext cx="56890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As vantagem foram explicitadas nas três esferas da sustentabilidade. </a:t>
            </a:r>
            <a:b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Porém, os benefícios a curto e médio prazo foram os mais citados.</a:t>
            </a:r>
          </a:p>
          <a:p>
            <a:pPr algn="just"/>
            <a:endParaRPr lang="pt-BR" sz="1400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Nível Superior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" name="Imagem 23" descr="Graduation_Cap_and_Diploma_PNG_Clipart_Pictur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052737"/>
            <a:ext cx="936104" cy="633886"/>
          </a:xfrm>
          <a:prstGeom prst="rect">
            <a:avLst/>
          </a:prstGeom>
        </p:spPr>
      </p:pic>
      <p:sp>
        <p:nvSpPr>
          <p:cNvPr id="27" name="TextBox 19"/>
          <p:cNvSpPr txBox="1"/>
          <p:nvPr/>
        </p:nvSpPr>
        <p:spPr>
          <a:xfrm>
            <a:off x="899592" y="6485552"/>
            <a:ext cx="4464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Sustentabilidade x Benefícios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Seta para a direita 27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6" name="Grupo 15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17" name="Retângulo 16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1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Sustentabilidade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611188" y="3573016"/>
            <a:ext cx="5689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Construção de marca ou Posicionamento da empresa pouco foram citados.</a:t>
            </a:r>
          </a:p>
          <a:p>
            <a:pPr algn="just"/>
            <a:endParaRPr lang="pt-BR" sz="1400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87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 animBg="1"/>
      <p:bldP spid="2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ângulo 39"/>
          <p:cNvSpPr/>
          <p:nvPr/>
        </p:nvSpPr>
        <p:spPr>
          <a:xfrm>
            <a:off x="0" y="836712"/>
            <a:ext cx="9144000" cy="5616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3275856" y="3181618"/>
            <a:ext cx="270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5"/>
                </a:solidFill>
                <a:latin typeface="Lucida Handwriting" pitchFamily="66" charset="0"/>
              </a:rPr>
              <a:t>Certificações</a:t>
            </a:r>
            <a:br>
              <a:rPr lang="pt-BR" sz="1200" dirty="0" smtClean="0">
                <a:solidFill>
                  <a:schemeClr val="accent5"/>
                </a:solidFill>
                <a:latin typeface="Lucida Handwriting" pitchFamily="66" charset="0"/>
              </a:rPr>
            </a:br>
            <a:r>
              <a:rPr lang="pt-BR" sz="1200" dirty="0" smtClean="0">
                <a:solidFill>
                  <a:schemeClr val="accent5"/>
                </a:solidFill>
                <a:latin typeface="Lucida Handwriting" pitchFamily="66" charset="0"/>
              </a:rPr>
              <a:t> imprescindíveis</a:t>
            </a:r>
            <a:endParaRPr lang="pt-BR" sz="1200" dirty="0">
              <a:solidFill>
                <a:schemeClr val="accent5"/>
              </a:solidFill>
              <a:latin typeface="Lucida Handwriting" pitchFamily="66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467544" y="4147339"/>
            <a:ext cx="2709008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5"/>
                </a:solidFill>
                <a:latin typeface="Lucida Handwriting" pitchFamily="66" charset="0"/>
              </a:rPr>
              <a:t>Boa imagem ante a </a:t>
            </a:r>
            <a:br>
              <a:rPr lang="pt-BR" sz="1200" dirty="0" smtClean="0">
                <a:solidFill>
                  <a:schemeClr val="accent5"/>
                </a:solidFill>
                <a:latin typeface="Lucida Handwriting" pitchFamily="66" charset="0"/>
              </a:rPr>
            </a:br>
            <a:r>
              <a:rPr lang="pt-BR" sz="1200" dirty="0" smtClean="0">
                <a:solidFill>
                  <a:schemeClr val="accent5"/>
                </a:solidFill>
                <a:latin typeface="Lucida Handwriting" pitchFamily="66" charset="0"/>
              </a:rPr>
              <a:t>sociedade</a:t>
            </a:r>
            <a:endParaRPr lang="pt-BR" sz="1200" dirty="0">
              <a:solidFill>
                <a:schemeClr val="accent5"/>
              </a:solidFill>
              <a:latin typeface="Lucida Handwriting" pitchFamily="66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3491880" y="3870340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5"/>
                </a:solidFill>
                <a:latin typeface="Lucida Handwriting" pitchFamily="66" charset="0"/>
              </a:rPr>
              <a:t>Benefícios Fiscais</a:t>
            </a:r>
            <a:endParaRPr lang="pt-BR" sz="1200" dirty="0">
              <a:solidFill>
                <a:schemeClr val="accent5"/>
              </a:solidFill>
              <a:latin typeface="Lucida Handwriting" pitchFamily="66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5868144" y="328498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5"/>
                </a:solidFill>
                <a:latin typeface="Lucida Handwriting" pitchFamily="66" charset="0"/>
              </a:rPr>
              <a:t>Maior controle sobre os </a:t>
            </a:r>
            <a:br>
              <a:rPr lang="pt-BR" sz="1200" dirty="0" smtClean="0">
                <a:solidFill>
                  <a:schemeClr val="accent5"/>
                </a:solidFill>
                <a:latin typeface="Lucida Handwriting" pitchFamily="66" charset="0"/>
              </a:rPr>
            </a:br>
            <a:r>
              <a:rPr lang="pt-BR" sz="1200" dirty="0" smtClean="0">
                <a:solidFill>
                  <a:schemeClr val="accent5"/>
                </a:solidFill>
                <a:latin typeface="Lucida Handwriting" pitchFamily="66" charset="0"/>
              </a:rPr>
              <a:t>impactos ambientais</a:t>
            </a:r>
            <a:endParaRPr lang="pt-BR" sz="1200" dirty="0">
              <a:solidFill>
                <a:schemeClr val="accent5"/>
              </a:solidFill>
              <a:latin typeface="Lucida Handwriting" pitchFamily="66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512256" y="3325634"/>
            <a:ext cx="260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5"/>
                </a:solidFill>
                <a:latin typeface="Lucida Handwriting" pitchFamily="66" charset="0"/>
              </a:rPr>
              <a:t>Melhores condições de</a:t>
            </a:r>
            <a:br>
              <a:rPr lang="pt-BR" sz="1200" dirty="0" smtClean="0">
                <a:solidFill>
                  <a:schemeClr val="accent5"/>
                </a:solidFill>
                <a:latin typeface="Lucida Handwriting" pitchFamily="66" charset="0"/>
              </a:rPr>
            </a:br>
            <a:r>
              <a:rPr lang="pt-BR" sz="1200" dirty="0" smtClean="0">
                <a:solidFill>
                  <a:schemeClr val="accent5"/>
                </a:solidFill>
                <a:latin typeface="Lucida Handwriting" pitchFamily="66" charset="0"/>
              </a:rPr>
              <a:t> trabalho para os </a:t>
            </a:r>
            <a:br>
              <a:rPr lang="pt-BR" sz="1200" dirty="0" smtClean="0">
                <a:solidFill>
                  <a:schemeClr val="accent5"/>
                </a:solidFill>
                <a:latin typeface="Lucida Handwriting" pitchFamily="66" charset="0"/>
              </a:rPr>
            </a:br>
            <a:r>
              <a:rPr lang="pt-BR" sz="1200" dirty="0" smtClean="0">
                <a:solidFill>
                  <a:schemeClr val="accent5"/>
                </a:solidFill>
                <a:latin typeface="Lucida Handwriting" pitchFamily="66" charset="0"/>
              </a:rPr>
              <a:t>funcionários</a:t>
            </a:r>
            <a:endParaRPr lang="pt-BR" sz="1200" dirty="0">
              <a:solidFill>
                <a:schemeClr val="accent5"/>
              </a:solidFill>
              <a:latin typeface="Lucida Handwriting" pitchFamily="66" charset="0"/>
            </a:endParaRPr>
          </a:p>
        </p:txBody>
      </p:sp>
      <p:pic>
        <p:nvPicPr>
          <p:cNvPr id="20482" name="Picture 2" descr="C:\Users\AgoraCriacao10\Desktop\mãoescrev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090720"/>
            <a:ext cx="2713732" cy="2298147"/>
          </a:xfrm>
          <a:prstGeom prst="rect">
            <a:avLst/>
          </a:prstGeom>
          <a:noFill/>
        </p:spPr>
      </p:pic>
      <p:sp>
        <p:nvSpPr>
          <p:cNvPr id="50" name="Retângulo de cantos arredondados 49"/>
          <p:cNvSpPr/>
          <p:nvPr/>
        </p:nvSpPr>
        <p:spPr>
          <a:xfrm>
            <a:off x="899592" y="1772816"/>
            <a:ext cx="1800200" cy="50405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Social</a:t>
            </a:r>
            <a:endParaRPr lang="pt-BR" dirty="0"/>
          </a:p>
        </p:txBody>
      </p:sp>
      <p:sp>
        <p:nvSpPr>
          <p:cNvPr id="51" name="Retângulo de cantos arredondados 50"/>
          <p:cNvSpPr/>
          <p:nvPr/>
        </p:nvSpPr>
        <p:spPr>
          <a:xfrm>
            <a:off x="3779912" y="1818946"/>
            <a:ext cx="1800200" cy="50405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Econômico</a:t>
            </a:r>
            <a:endParaRPr lang="pt-BR" dirty="0"/>
          </a:p>
        </p:txBody>
      </p:sp>
      <p:sp>
        <p:nvSpPr>
          <p:cNvPr id="52" name="Retângulo de cantos arredondados 51"/>
          <p:cNvSpPr/>
          <p:nvPr/>
        </p:nvSpPr>
        <p:spPr>
          <a:xfrm>
            <a:off x="6588224" y="1844824"/>
            <a:ext cx="1800200" cy="50405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Ambiental</a:t>
            </a:r>
            <a:endParaRPr lang="pt-BR" dirty="0"/>
          </a:p>
        </p:txBody>
      </p:sp>
      <p:sp>
        <p:nvSpPr>
          <p:cNvPr id="22" name="Elipse 21">
            <a:hlinkClick r:id="rId4" action="ppaction://hlinksldjump"/>
          </p:cNvPr>
          <p:cNvSpPr/>
          <p:nvPr/>
        </p:nvSpPr>
        <p:spPr>
          <a:xfrm>
            <a:off x="7634173" y="764704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3" name="CaixaDeTexto 52"/>
          <p:cNvSpPr txBox="1"/>
          <p:nvPr/>
        </p:nvSpPr>
        <p:spPr>
          <a:xfrm>
            <a:off x="3888432" y="1052736"/>
            <a:ext cx="5255568" cy="3385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600" dirty="0" smtClean="0">
                <a:latin typeface="Calibri" pitchFamily="34" charset="0"/>
                <a:cs typeface="Calibri" pitchFamily="34" charset="0"/>
              </a:rPr>
              <a:t>Benefícios por ser sustentável (principais citações):</a:t>
            </a:r>
            <a:endParaRPr lang="pt-B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3491880" y="437439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5"/>
                </a:solidFill>
                <a:latin typeface="Lucida Handwriting" pitchFamily="66" charset="0"/>
              </a:rPr>
              <a:t>Comercialização dos </a:t>
            </a:r>
            <a:br>
              <a:rPr lang="pt-BR" sz="1200" dirty="0" smtClean="0">
                <a:solidFill>
                  <a:schemeClr val="accent5"/>
                </a:solidFill>
                <a:latin typeface="Lucida Handwriting" pitchFamily="66" charset="0"/>
              </a:rPr>
            </a:br>
            <a:r>
              <a:rPr lang="pt-BR" sz="1200" dirty="0" smtClean="0">
                <a:solidFill>
                  <a:schemeClr val="accent5"/>
                </a:solidFill>
                <a:latin typeface="Lucida Handwriting" pitchFamily="66" charset="0"/>
              </a:rPr>
              <a:t>créditos de carbono </a:t>
            </a:r>
            <a:endParaRPr lang="pt-BR" sz="1200" dirty="0">
              <a:solidFill>
                <a:schemeClr val="accent5"/>
              </a:solidFill>
              <a:latin typeface="Lucida Handwriting" pitchFamily="66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3347864" y="508518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5"/>
                </a:solidFill>
                <a:latin typeface="Lucida Handwriting" pitchFamily="66" charset="0"/>
              </a:rPr>
              <a:t>Possibilidade de contratos e licitações com </a:t>
            </a:r>
            <a:br>
              <a:rPr lang="pt-BR" sz="1200" dirty="0" smtClean="0">
                <a:solidFill>
                  <a:schemeClr val="accent5"/>
                </a:solidFill>
                <a:latin typeface="Lucida Handwriting" pitchFamily="66" charset="0"/>
              </a:rPr>
            </a:br>
            <a:r>
              <a:rPr lang="pt-BR" sz="1200" dirty="0" smtClean="0">
                <a:solidFill>
                  <a:schemeClr val="accent5"/>
                </a:solidFill>
                <a:latin typeface="Lucida Handwriting" pitchFamily="66" charset="0"/>
              </a:rPr>
              <a:t>empresas mais exigentes</a:t>
            </a:r>
            <a:endParaRPr lang="pt-BR" sz="1200" dirty="0">
              <a:solidFill>
                <a:schemeClr val="accent5"/>
              </a:solidFill>
              <a:latin typeface="Lucida Handwriting" pitchFamily="66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467544" y="4909810"/>
            <a:ext cx="2709008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5"/>
                </a:solidFill>
                <a:latin typeface="Lucida Handwriting" pitchFamily="66" charset="0"/>
              </a:rPr>
              <a:t>Legado para as futuras</a:t>
            </a:r>
            <a:br>
              <a:rPr lang="pt-BR" sz="1200" dirty="0" smtClean="0">
                <a:solidFill>
                  <a:schemeClr val="accent5"/>
                </a:solidFill>
                <a:latin typeface="Lucida Handwriting" pitchFamily="66" charset="0"/>
              </a:rPr>
            </a:br>
            <a:r>
              <a:rPr lang="pt-BR" sz="1200" dirty="0" smtClean="0">
                <a:solidFill>
                  <a:schemeClr val="accent5"/>
                </a:solidFill>
                <a:latin typeface="Lucida Handwriting" pitchFamily="66" charset="0"/>
              </a:rPr>
              <a:t> gerações</a:t>
            </a:r>
            <a:endParaRPr lang="pt-BR" sz="1200" dirty="0">
              <a:solidFill>
                <a:schemeClr val="accent5"/>
              </a:solidFill>
              <a:latin typeface="Lucida Handwriting" pitchFamily="66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Nível Superior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7" name="Imagem 36" descr="Graduation_Cap_and_Diploma_PNG_Clipart_Pictur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052737"/>
            <a:ext cx="936104" cy="633886"/>
          </a:xfrm>
          <a:prstGeom prst="rect">
            <a:avLst/>
          </a:prstGeom>
        </p:spPr>
      </p:pic>
      <p:sp>
        <p:nvSpPr>
          <p:cNvPr id="41" name="TextBox 19"/>
          <p:cNvSpPr txBox="1"/>
          <p:nvPr/>
        </p:nvSpPr>
        <p:spPr>
          <a:xfrm>
            <a:off x="899592" y="6485552"/>
            <a:ext cx="4464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Sustentabilidade x Benefícios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Seta para a direita 41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7" name="Grupo 26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29" name="Retângulo 28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1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25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Sustentabilidade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789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C 8.33333E-7 -2.96296E-6 -0.17275 -0.00023 -0.17361 -2.96296E-6 C -0.17448 0.00023 8.33333E-7 -2.96296E-6 8.33333E-7 -2.96296E-6 Z " pathEditMode="relative" ptsTypes="aaa">
                                      <p:cBhvr>
                                        <p:cTn id="31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400"/>
                            </p:stCondLst>
                            <p:childTnLst>
                              <p:par>
                                <p:cTn id="6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/>
      <p:bldP spid="39" grpId="0"/>
      <p:bldP spid="45" grpId="0"/>
      <p:bldP spid="50" grpId="0" animBg="1"/>
      <p:bldP spid="51" grpId="0" animBg="1"/>
      <p:bldP spid="52" grpId="0" animBg="1"/>
      <p:bldP spid="53" grpId="0" animBg="1"/>
      <p:bldP spid="43" grpId="0"/>
      <p:bldP spid="46" grpId="0"/>
      <p:bldP spid="47" grpId="0"/>
      <p:bldP spid="3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AgoraCriacao10\Desktop\Sustentabilidade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8892"/>
          </a:xfrm>
          <a:prstGeom prst="rect">
            <a:avLst/>
          </a:prstGeom>
          <a:noFill/>
        </p:spPr>
      </p:pic>
      <p:sp>
        <p:nvSpPr>
          <p:cNvPr id="4" name="Elipse 3">
            <a:hlinkClick r:id="rId4" action="ppaction://hlinksldjump"/>
          </p:cNvPr>
          <p:cNvSpPr/>
          <p:nvPr/>
        </p:nvSpPr>
        <p:spPr>
          <a:xfrm>
            <a:off x="7634173" y="5301208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Elipse 12">
            <a:hlinkClick r:id="rId4" action="ppaction://hlinksldjump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13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11188" y="1700808"/>
            <a:ext cx="82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Os participantes com nível médio possuem uma percepção bem limitadas das vantagens em ser Sustentável.</a:t>
            </a:r>
          </a:p>
          <a:p>
            <a:pPr algn="just"/>
            <a:endParaRPr lang="pt-BR" sz="1400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11188" y="2204864"/>
            <a:ext cx="63370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 forma geral, entendem os benefícios como juízo de valor. As práticas sustentáveis são análogas ao caráter e consciência do  empresário, e não são consideradas como</a:t>
            </a:r>
            <a:b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ações ou táticas mercadológicas.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611188" y="3140968"/>
            <a:ext cx="5328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Quando incentivados a debater sobre a melhoria da imagem da </a:t>
            </a:r>
            <a:b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empresa em virtude da adoção de práticas sustentáveis, relacionavam com aspectos </a:t>
            </a:r>
            <a:r>
              <a:rPr lang="pt-BR" sz="1400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aspiracionais</a:t>
            </a: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algo que gostariam de fazer.</a:t>
            </a:r>
          </a:p>
          <a:p>
            <a:pPr algn="just"/>
            <a:endParaRPr lang="pt-BR" sz="1400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Nível Médio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" name="Imagem 24" descr="single_diploma_1600_clr_899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052736"/>
            <a:ext cx="1024766" cy="736551"/>
          </a:xfrm>
          <a:prstGeom prst="rect">
            <a:avLst/>
          </a:prstGeom>
        </p:spPr>
      </p:pic>
      <p:sp>
        <p:nvSpPr>
          <p:cNvPr id="26" name="TextBox 19"/>
          <p:cNvSpPr txBox="1"/>
          <p:nvPr/>
        </p:nvSpPr>
        <p:spPr>
          <a:xfrm>
            <a:off x="899592" y="6485552"/>
            <a:ext cx="4464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Sustentabilidade x Benefícios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Seta para a direita 26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8" name="Imagem 27" descr="Historical-Cowboy-icon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7544" y="4221088"/>
            <a:ext cx="936773" cy="863799"/>
          </a:xfrm>
          <a:prstGeom prst="rect">
            <a:avLst/>
          </a:prstGeom>
        </p:spPr>
      </p:pic>
      <p:sp>
        <p:nvSpPr>
          <p:cNvPr id="29" name="Texto explicativo retangular com cantos arredondados 28"/>
          <p:cNvSpPr/>
          <p:nvPr/>
        </p:nvSpPr>
        <p:spPr>
          <a:xfrm>
            <a:off x="1979712" y="4436815"/>
            <a:ext cx="4104456" cy="432048"/>
          </a:xfrm>
          <a:prstGeom prst="wedgeRoundRectCallout">
            <a:avLst>
              <a:gd name="adj1" fmla="val -61614"/>
              <a:gd name="adj2" fmla="val 48574"/>
              <a:gd name="adj3" fmla="val 16667"/>
            </a:avLst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i="1" dirty="0" smtClean="0">
                <a:latin typeface="Calibri" pitchFamily="34" charset="0"/>
                <a:cs typeface="Calibri" pitchFamily="34" charset="0"/>
              </a:rPr>
              <a:t>“Quem não quer ter uma empresa sustentável? </a:t>
            </a:r>
            <a:endParaRPr lang="pt-BR" sz="14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o explicativo retangular com cantos arredondados 29"/>
          <p:cNvSpPr/>
          <p:nvPr/>
        </p:nvSpPr>
        <p:spPr>
          <a:xfrm>
            <a:off x="2483768" y="5157192"/>
            <a:ext cx="4104456" cy="432048"/>
          </a:xfrm>
          <a:prstGeom prst="wedgeRoundRectCallout">
            <a:avLst>
              <a:gd name="adj1" fmla="val -61614"/>
              <a:gd name="adj2" fmla="val 48574"/>
              <a:gd name="adj3" fmla="val 16667"/>
            </a:avLst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i="1" dirty="0" smtClean="0">
                <a:latin typeface="Calibri" pitchFamily="34" charset="0"/>
                <a:cs typeface="Calibri" pitchFamily="34" charset="0"/>
              </a:rPr>
              <a:t>“Saber que você faz a sua parte, é muito bom”</a:t>
            </a:r>
            <a:endParaRPr lang="pt-BR" sz="1400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2" name="Imagem 31" descr="Wedding-Bridesmaid-Dark-icon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9592" y="5229200"/>
            <a:ext cx="936105" cy="865376"/>
          </a:xfrm>
          <a:prstGeom prst="rect">
            <a:avLst/>
          </a:prstGeom>
        </p:spPr>
      </p:pic>
      <p:grpSp>
        <p:nvGrpSpPr>
          <p:cNvPr id="20" name="Grupo 19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22" name="Retângulo 21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1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1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Sustentabilidade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87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24" grpId="0" animBg="1"/>
      <p:bldP spid="29" grpId="0" animBg="1"/>
      <p:bldP spid="30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ângulo 45"/>
          <p:cNvSpPr/>
          <p:nvPr/>
        </p:nvSpPr>
        <p:spPr>
          <a:xfrm>
            <a:off x="0" y="836712"/>
            <a:ext cx="9144000" cy="5688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6444208" y="3183359"/>
            <a:ext cx="2709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accent5"/>
                </a:solidFill>
                <a:latin typeface="+mj-lt"/>
              </a:rPr>
              <a:t>Melhorar  a imagem da </a:t>
            </a:r>
            <a:br>
              <a:rPr lang="pt-BR" sz="1400" dirty="0" smtClean="0">
                <a:solidFill>
                  <a:schemeClr val="accent5"/>
                </a:solidFill>
                <a:latin typeface="+mj-lt"/>
              </a:rPr>
            </a:br>
            <a:r>
              <a:rPr lang="pt-BR" sz="1400" dirty="0" smtClean="0">
                <a:solidFill>
                  <a:schemeClr val="accent5"/>
                </a:solidFill>
                <a:latin typeface="+mj-lt"/>
              </a:rPr>
              <a:t>empresa</a:t>
            </a:r>
            <a:endParaRPr lang="pt-BR" sz="14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3563888" y="4046294"/>
            <a:ext cx="2709008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pt-BR" sz="1400" dirty="0" smtClean="0">
                <a:solidFill>
                  <a:schemeClr val="accent5"/>
                </a:solidFill>
                <a:latin typeface="+mj-lt"/>
              </a:rPr>
              <a:t>Funcionários mais satisfeitos</a:t>
            </a:r>
            <a:endParaRPr lang="pt-BR" sz="14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3608600" y="3327375"/>
            <a:ext cx="2608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accent5"/>
                </a:solidFill>
                <a:latin typeface="+mj-lt"/>
              </a:rPr>
              <a:t>Ajudar a sociedade</a:t>
            </a:r>
            <a:endParaRPr lang="pt-BR" sz="1400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20482" name="Picture 2" descr="C:\Users\AgoraCriacao10\Desktop\mãoescrev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2724" y="4090720"/>
            <a:ext cx="2713732" cy="2298147"/>
          </a:xfrm>
          <a:prstGeom prst="rect">
            <a:avLst/>
          </a:prstGeom>
          <a:noFill/>
        </p:spPr>
      </p:pic>
      <p:sp>
        <p:nvSpPr>
          <p:cNvPr id="50" name="Retângulo de cantos arredondados 49"/>
          <p:cNvSpPr/>
          <p:nvPr/>
        </p:nvSpPr>
        <p:spPr>
          <a:xfrm>
            <a:off x="4040648" y="1844824"/>
            <a:ext cx="1800200" cy="50405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Social</a:t>
            </a:r>
            <a:endParaRPr lang="pt-BR" dirty="0"/>
          </a:p>
        </p:txBody>
      </p:sp>
      <p:sp>
        <p:nvSpPr>
          <p:cNvPr id="51" name="Retângulo de cantos arredondados 50"/>
          <p:cNvSpPr/>
          <p:nvPr/>
        </p:nvSpPr>
        <p:spPr>
          <a:xfrm>
            <a:off x="6948264" y="1818946"/>
            <a:ext cx="1800200" cy="50405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Econômico</a:t>
            </a:r>
            <a:endParaRPr lang="pt-BR" dirty="0"/>
          </a:p>
        </p:txBody>
      </p:sp>
      <p:sp>
        <p:nvSpPr>
          <p:cNvPr id="22" name="Elipse 21">
            <a:hlinkClick r:id="rId4" action="ppaction://hlinksldjump"/>
          </p:cNvPr>
          <p:cNvSpPr/>
          <p:nvPr/>
        </p:nvSpPr>
        <p:spPr>
          <a:xfrm>
            <a:off x="7634173" y="764704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3" name="CaixaDeTexto 52"/>
          <p:cNvSpPr txBox="1"/>
          <p:nvPr/>
        </p:nvSpPr>
        <p:spPr>
          <a:xfrm>
            <a:off x="3888432" y="1052736"/>
            <a:ext cx="5255568" cy="3385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600" dirty="0" smtClean="0">
                <a:latin typeface="Calibri" pitchFamily="34" charset="0"/>
                <a:cs typeface="Calibri" pitchFamily="34" charset="0"/>
              </a:rPr>
              <a:t>Benefícios por ser sustentável (principais citações):</a:t>
            </a:r>
            <a:endParaRPr lang="pt-B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3563888" y="4663589"/>
            <a:ext cx="2709008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pt-BR" sz="1400" dirty="0" smtClean="0">
                <a:solidFill>
                  <a:schemeClr val="accent5"/>
                </a:solidFill>
                <a:latin typeface="+mj-lt"/>
              </a:rPr>
              <a:t>Legado para as futuras</a:t>
            </a:r>
            <a:br>
              <a:rPr lang="pt-BR" sz="1400" dirty="0" smtClean="0">
                <a:solidFill>
                  <a:schemeClr val="accent5"/>
                </a:solidFill>
                <a:latin typeface="+mj-lt"/>
              </a:rPr>
            </a:br>
            <a:r>
              <a:rPr lang="pt-BR" sz="1400" dirty="0" smtClean="0">
                <a:solidFill>
                  <a:schemeClr val="accent5"/>
                </a:solidFill>
                <a:latin typeface="+mj-lt"/>
              </a:rPr>
              <a:t> gerações</a:t>
            </a:r>
            <a:endParaRPr lang="pt-BR" sz="14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323528" y="4293096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accent5"/>
                </a:solidFill>
                <a:latin typeface="+mj-lt"/>
              </a:rPr>
              <a:t>Preservar o meio ambiente</a:t>
            </a:r>
            <a:endParaRPr lang="pt-BR" sz="14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899592" y="1844824"/>
            <a:ext cx="1800200" cy="50405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Ambiental</a:t>
            </a:r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251520" y="4797152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accent5"/>
                </a:solidFill>
                <a:latin typeface="+mj-lt"/>
              </a:rPr>
              <a:t>Reduzir o consumo de energia</a:t>
            </a:r>
            <a:endParaRPr lang="pt-BR" sz="14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323528" y="3861048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accent5"/>
                </a:solidFill>
                <a:latin typeface="+mj-lt"/>
              </a:rPr>
              <a:t>Manter a cidade Limpa</a:t>
            </a:r>
            <a:endParaRPr lang="pt-BR" sz="14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251520" y="3284984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accent5"/>
                </a:solidFill>
                <a:latin typeface="+mj-lt"/>
              </a:rPr>
              <a:t>Economizar água</a:t>
            </a:r>
            <a:endParaRPr lang="pt-BR" sz="14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179512" y="5373216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accent5"/>
                </a:solidFill>
                <a:latin typeface="+mj-lt"/>
              </a:rPr>
              <a:t>Evitar desperdícios</a:t>
            </a:r>
            <a:endParaRPr lang="pt-BR" sz="14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Nível Médio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2" name="Imagem 41" descr="single_diploma_1600_clr_899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052736"/>
            <a:ext cx="1024766" cy="736551"/>
          </a:xfrm>
          <a:prstGeom prst="rect">
            <a:avLst/>
          </a:prstGeom>
        </p:spPr>
      </p:pic>
      <p:sp>
        <p:nvSpPr>
          <p:cNvPr id="43" name="TextBox 19"/>
          <p:cNvSpPr txBox="1"/>
          <p:nvPr/>
        </p:nvSpPr>
        <p:spPr>
          <a:xfrm>
            <a:off x="899592" y="6485552"/>
            <a:ext cx="4464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Sustentabilidade x Benefícios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Seta para a direita 43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2" name="Grupo 31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38" name="Retângulo 37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0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25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Sustentabilidade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789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C 8.33333E-7 -2.96296E-6 -0.17275 -0.00023 -0.17361 -2.96296E-6 C -0.17448 0.00023 8.33333E-7 -2.96296E-6 8.33333E-7 -2.96296E-6 Z " pathEditMode="relative" ptsTypes="aaa">
                                      <p:cBhvr>
                                        <p:cTn id="31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120"/>
                            </p:stCondLst>
                            <p:childTnLst>
                              <p:par>
                                <p:cTn id="7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5" grpId="0"/>
      <p:bldP spid="50" grpId="0" animBg="1"/>
      <p:bldP spid="51" grpId="0" animBg="1"/>
      <p:bldP spid="53" grpId="0" animBg="1"/>
      <p:bldP spid="47" grpId="0"/>
      <p:bldP spid="29" grpId="0"/>
      <p:bldP spid="30" grpId="0" animBg="1"/>
      <p:bldP spid="31" grpId="0"/>
      <p:bldP spid="33" grpId="0"/>
      <p:bldP spid="34" grpId="0"/>
      <p:bldP spid="37" grpId="0"/>
      <p:bldP spid="41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AgoraCriacao10\Desktop\Sustentabilidad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8892"/>
          </a:xfrm>
          <a:prstGeom prst="rect">
            <a:avLst/>
          </a:prstGeom>
          <a:noFill/>
        </p:spPr>
      </p:pic>
      <p:sp>
        <p:nvSpPr>
          <p:cNvPr id="4" name="Elipse 3">
            <a:hlinkClick r:id="rId3" action="ppaction://hlinksldjump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611188" y="1700808"/>
            <a:ext cx="8637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 entendimento dos grupos sobre o conceito de Sustentabilidade  Empresarial não é claro.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611188" y="321297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Sustentabilidade está fortemente associada à impactos ambientais.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611188" y="3861048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Ainda é entendida como ações que estão na “Moda”, </a:t>
            </a:r>
          </a:p>
          <a:p>
            <a:pPr algn="just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distante da realidade empresarial.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Análise Conclusiva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20" name="Retângulo 19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4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5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Sustentabilidade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11188" y="2276872"/>
            <a:ext cx="8637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Embora alguns entrevistados entendam razoavelmente o conceito,</a:t>
            </a:r>
          </a:p>
          <a:p>
            <a:pPr algn="just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 tripé da sustentabilidade ainda é </a:t>
            </a: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desconhecido </a:t>
            </a: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por outros.</a:t>
            </a:r>
            <a:endParaRPr lang="pt-BR" sz="1400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05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17" grpId="0"/>
      <p:bldP spid="23" grpId="0" animBg="1"/>
      <p:bldP spid="28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AgoraCriacao10\Desktop\Sustentabilidad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8892"/>
          </a:xfrm>
          <a:prstGeom prst="rect">
            <a:avLst/>
          </a:prstGeom>
          <a:noFill/>
        </p:spPr>
      </p:pic>
      <p:sp>
        <p:nvSpPr>
          <p:cNvPr id="4" name="Elipse 3">
            <a:hlinkClick r:id="rId3" action="ppaction://hlinksldjump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611188" y="1628800"/>
            <a:ext cx="8637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 conteúdo das 3 esferas da sustentabilidade, de acordo com a percepção geral é:</a:t>
            </a:r>
            <a:endParaRPr lang="pt-BR" sz="1400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11188" y="4005064"/>
            <a:ext cx="86371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 forma quase absoluta, desconhecem a sustentabilidade social como um</a:t>
            </a:r>
          </a:p>
          <a:p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conjunto de ações que visa melhorar a qualidade de vida da população, </a:t>
            </a:r>
          </a:p>
          <a:p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equidade na distribuição de renda e de diminuição das diferenças sociais. </a:t>
            </a:r>
          </a:p>
          <a:p>
            <a:endParaRPr lang="pt-BR" sz="1400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Entendem que o público desta sustentabilidade é essencialmente interno, </a:t>
            </a:r>
          </a:p>
          <a:p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desconsiderando os atores locais ou stakeholders.</a:t>
            </a:r>
          </a:p>
          <a:p>
            <a:endParaRPr lang="pt-BR" sz="1400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611188" y="2188096"/>
          <a:ext cx="7704856" cy="1384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20280"/>
                <a:gridCol w="2616291"/>
                <a:gridCol w="2568285"/>
              </a:tblGrid>
              <a:tr h="3338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Ambiental</a:t>
                      </a:r>
                      <a:endParaRPr lang="pt-B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Econômica</a:t>
                      </a:r>
                      <a:endParaRPr lang="pt-B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Social</a:t>
                      </a:r>
                      <a:endParaRPr lang="pt-B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86257">
                <a:tc>
                  <a:txBody>
                    <a:bodyPr/>
                    <a:lstStyle/>
                    <a:p>
                      <a:pPr lvl="0" algn="ctr"/>
                      <a:r>
                        <a:rPr lang="pt-BR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-Economia de recursos</a:t>
                      </a:r>
                      <a:endParaRPr lang="pt-BR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-Não falir</a:t>
                      </a:r>
                      <a:endParaRPr lang="pt-B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1400" dirty="0" smtClean="0"/>
                        <a:t>-</a:t>
                      </a:r>
                      <a:r>
                        <a:rPr lang="pt-BR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Endomarketing</a:t>
                      </a:r>
                      <a:endParaRPr lang="pt-B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-3R</a:t>
                      </a:r>
                      <a:endParaRPr lang="pt-BR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-Fluxo Caixa</a:t>
                      </a:r>
                      <a:endParaRPr lang="pt-B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-CLT</a:t>
                      </a:r>
                      <a:endParaRPr lang="pt-B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-Tecnologias sustentáveis</a:t>
                      </a:r>
                      <a:endParaRPr lang="pt-BR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-Capital Giro</a:t>
                      </a:r>
                      <a:endParaRPr lang="pt-B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-Respeito ao funcionário</a:t>
                      </a:r>
                      <a:endParaRPr lang="pt-B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etângulo 19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Análise Conclusiva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18" name="Retângulo 17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1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5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Sustentabilidade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05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/>
      <p:bldP spid="2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AgoraCriacao10\Desktop\Sustentabilidad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8892"/>
          </a:xfrm>
          <a:prstGeom prst="rect">
            <a:avLst/>
          </a:prstGeom>
          <a:noFill/>
        </p:spPr>
      </p:pic>
      <p:sp>
        <p:nvSpPr>
          <p:cNvPr id="4" name="Elipse 3">
            <a:hlinkClick r:id="rId3" action="ppaction://hlinksldjump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11188" y="1628775"/>
            <a:ext cx="82454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Os empresários não adotam praticas sustentáveis em suas empresas. </a:t>
            </a:r>
          </a:p>
          <a:p>
            <a:pPr algn="just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Acreditam que a realização de praticas sustentáveis são apropriadas somente para empresas de maior porte.</a:t>
            </a:r>
          </a:p>
          <a:p>
            <a:pPr algn="just"/>
            <a:endParaRPr lang="pt-BR" sz="1400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 excesso de atividades do dia a dia não permite a devida atenção ao tema devido </a:t>
            </a:r>
          </a:p>
          <a:p>
            <a:pPr algn="just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à sua pequena importância se comparada às demais áreas, </a:t>
            </a:r>
          </a:p>
          <a:p>
            <a:pPr algn="just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como finanças e vendas.</a:t>
            </a:r>
          </a:p>
          <a:p>
            <a:pPr algn="just"/>
            <a:endParaRPr lang="pt-BR" sz="1400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Análise Conclusiva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o explicativo retangular com cantos arredondados 21"/>
          <p:cNvSpPr/>
          <p:nvPr/>
        </p:nvSpPr>
        <p:spPr>
          <a:xfrm>
            <a:off x="1763688" y="3356992"/>
            <a:ext cx="2664296" cy="1224136"/>
          </a:xfrm>
          <a:prstGeom prst="wedgeRoundRectCallout">
            <a:avLst>
              <a:gd name="adj1" fmla="val -56987"/>
              <a:gd name="adj2" fmla="val 48574"/>
              <a:gd name="adj3" fmla="val 16667"/>
            </a:avLst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“Na correria do dia a dia você não 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consegue se desdobrar e ainda se</a:t>
            </a:r>
          </a:p>
          <a:p>
            <a:pPr algn="ctr"/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lembrar de Sustentabilidade. 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Tem tanta coisa que as vezes você 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esquece de almoçar... </a:t>
            </a:r>
            <a:br>
              <a:rPr lang="pt-BR" sz="1200" b="1" i="1" dirty="0" smtClean="0">
                <a:latin typeface="Calibri" pitchFamily="34" charset="0"/>
                <a:cs typeface="Calibri" pitchFamily="34" charset="0"/>
              </a:rPr>
            </a:br>
            <a:r>
              <a:rPr lang="pt-BR" sz="1200" b="1" i="1" dirty="0" smtClean="0">
                <a:latin typeface="Calibri" pitchFamily="34" charset="0"/>
                <a:cs typeface="Calibri" pitchFamily="34" charset="0"/>
              </a:rPr>
              <a:t>Vai falar de sustentabilidade?(risos)”</a:t>
            </a:r>
            <a:endParaRPr lang="pt-BR" sz="1200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Imagem 22" descr="profileImage_origi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8" y="3718584"/>
            <a:ext cx="863799" cy="863799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17" name="Retângulo 16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4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5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Sustentabilidade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05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 animBg="1"/>
      <p:bldP spid="2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AgoraCriacao10\Desktop\Sustentabilidade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8892"/>
          </a:xfrm>
          <a:prstGeom prst="rect">
            <a:avLst/>
          </a:prstGeom>
          <a:noFill/>
        </p:spPr>
      </p:pic>
      <p:sp>
        <p:nvSpPr>
          <p:cNvPr id="4" name="Elipse 3">
            <a:hlinkClick r:id="rId4" action="ppaction://hlinksldjump"/>
          </p:cNvPr>
          <p:cNvSpPr/>
          <p:nvPr/>
        </p:nvSpPr>
        <p:spPr>
          <a:xfrm>
            <a:off x="7634173" y="5301208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Elipse 12">
            <a:hlinkClick r:id="rId4" action="ppaction://hlinksldjump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13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11188" y="1844824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Existem diferentes percepções quando relacionam praticas sustentáveis com lucratividade. 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11188" y="3212976"/>
            <a:ext cx="52955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Paralelamente, apenas parte dos participantes entende que a </a:t>
            </a:r>
            <a:b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adoção de práticas sustentáveis traz vantagens competitivas e</a:t>
            </a:r>
            <a:b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benefícios institucionais. 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Análise Conclusiva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17" name="Retângulo 16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1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Sustentabilidade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11188" y="242088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As ações sustentáveis não foram consideradas como investimentos para o negócio, </a:t>
            </a:r>
          </a:p>
          <a:p>
            <a:pPr algn="just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 sim como ações altruístas. 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611188" y="4149080"/>
            <a:ext cx="5295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Os benefícios entendidos são inerentes à economia de contas fixas, </a:t>
            </a:r>
            <a:b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como luz e água.</a:t>
            </a:r>
          </a:p>
        </p:txBody>
      </p:sp>
    </p:spTree>
    <p:extLst>
      <p:ext uri="{BB962C8B-B14F-4D97-AF65-F5344CB8AC3E}">
        <p14:creationId xmlns:p14="http://schemas.microsoft.com/office/powerpoint/2010/main" val="2796687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6" grpId="0" animBg="1"/>
      <p:bldP spid="23" grpId="0"/>
      <p:bldP spid="24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C:\Users\AgoraCriacao10\Desktop\Sustentabilidade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8892"/>
          </a:xfrm>
          <a:prstGeom prst="rect">
            <a:avLst/>
          </a:prstGeom>
          <a:solidFill>
            <a:schemeClr val="lt1">
              <a:alpha val="67000"/>
            </a:schemeClr>
          </a:solidFill>
          <a:ln/>
        </p:spPr>
      </p:pic>
      <p:sp>
        <p:nvSpPr>
          <p:cNvPr id="4" name="Elipse 3">
            <a:hlinkClick r:id="rId4" action="ppaction://hlinksldjump"/>
          </p:cNvPr>
          <p:cNvSpPr/>
          <p:nvPr/>
        </p:nvSpPr>
        <p:spPr>
          <a:xfrm>
            <a:off x="7634173" y="5301208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Elipse 12">
            <a:hlinkClick r:id="rId4" action="ppaction://hlinksldjump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13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Vantagens e Desvantagens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11188" y="1969095"/>
            <a:ext cx="1968219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Vantagens</a:t>
            </a:r>
            <a:endParaRPr lang="pt-BR" sz="1400" b="1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2675789" y="1969095"/>
            <a:ext cx="1968219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Desvantagens</a:t>
            </a:r>
            <a:endParaRPr lang="pt-BR" sz="1400" b="1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647192" y="2276872"/>
            <a:ext cx="2016596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 Certificações</a:t>
            </a:r>
          </a:p>
          <a:p>
            <a:pPr algn="ctr"/>
            <a: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 Benefícios Fiscais</a:t>
            </a:r>
          </a:p>
          <a:p>
            <a:pPr algn="ctr"/>
            <a: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 Licitações </a:t>
            </a:r>
          </a:p>
          <a:p>
            <a:pPr algn="ctr"/>
            <a: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 Contratos exigentes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4968044" y="2361510"/>
            <a:ext cx="1944216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 Ajudar a Sociedade</a:t>
            </a:r>
          </a:p>
          <a:p>
            <a:pPr algn="ctr"/>
            <a: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 Legado para as futuras</a:t>
            </a:r>
            <a:b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gerações.</a:t>
            </a:r>
            <a:endParaRPr lang="pt-BR" sz="11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611188" y="3068960"/>
            <a:ext cx="4032820" cy="929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0" name="CaixaDeTexto 39"/>
          <p:cNvSpPr txBox="1"/>
          <p:nvPr/>
        </p:nvSpPr>
        <p:spPr>
          <a:xfrm>
            <a:off x="683382" y="3433101"/>
            <a:ext cx="1944216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 Comercialização dos </a:t>
            </a:r>
            <a:b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créditos de carbono 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4932040" y="3263824"/>
            <a:ext cx="2016224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 Evitar desperdício</a:t>
            </a:r>
          </a:p>
          <a:p>
            <a:pPr algn="ctr"/>
            <a: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 Reduzir o consumo </a:t>
            </a:r>
            <a:b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 energia</a:t>
            </a:r>
          </a:p>
          <a:p>
            <a:pPr algn="ctr"/>
            <a:endParaRPr lang="pt-BR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4968044" y="4077072"/>
            <a:ext cx="1944216" cy="430887"/>
          </a:xfrm>
          <a:prstGeom prst="rect">
            <a:avLst/>
          </a:prstGeom>
          <a:solidFill>
            <a:schemeClr val="lt1">
              <a:alpha val="77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 Preservar o meio ambiente</a:t>
            </a:r>
          </a:p>
          <a:p>
            <a:pPr algn="ctr"/>
            <a: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 Manter a cidade Limpa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647378" y="4953798"/>
            <a:ext cx="2016225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 Endomarketing</a:t>
            </a:r>
          </a:p>
        </p:txBody>
      </p:sp>
      <p:sp>
        <p:nvSpPr>
          <p:cNvPr id="79" name="CaixaDeTexto 78"/>
          <p:cNvSpPr txBox="1"/>
          <p:nvPr/>
        </p:nvSpPr>
        <p:spPr>
          <a:xfrm>
            <a:off x="4728125" y="1969095"/>
            <a:ext cx="1968219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Vantagens</a:t>
            </a:r>
            <a:endParaRPr lang="pt-BR" sz="1400" b="1" dirty="0"/>
          </a:p>
        </p:txBody>
      </p:sp>
      <p:sp>
        <p:nvSpPr>
          <p:cNvPr id="80" name="CaixaDeTexto 79"/>
          <p:cNvSpPr txBox="1"/>
          <p:nvPr/>
        </p:nvSpPr>
        <p:spPr>
          <a:xfrm>
            <a:off x="6780245" y="1969095"/>
            <a:ext cx="1968219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Desvantagens</a:t>
            </a:r>
            <a:endParaRPr lang="pt-BR" sz="1400" b="1" dirty="0"/>
          </a:p>
        </p:txBody>
      </p:sp>
      <p:sp>
        <p:nvSpPr>
          <p:cNvPr id="81" name="CaixaDeTexto 80"/>
          <p:cNvSpPr txBox="1"/>
          <p:nvPr/>
        </p:nvSpPr>
        <p:spPr>
          <a:xfrm>
            <a:off x="611188" y="1628775"/>
            <a:ext cx="4032820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Nível Superior</a:t>
            </a:r>
            <a:endParaRPr lang="pt-BR" sz="1400" b="1" dirty="0"/>
          </a:p>
        </p:txBody>
      </p:sp>
      <p:sp>
        <p:nvSpPr>
          <p:cNvPr id="82" name="CaixaDeTexto 81"/>
          <p:cNvSpPr txBox="1"/>
          <p:nvPr/>
        </p:nvSpPr>
        <p:spPr>
          <a:xfrm>
            <a:off x="4716016" y="1628800"/>
            <a:ext cx="4032820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Nível Médio</a:t>
            </a:r>
            <a:endParaRPr lang="pt-BR" sz="1400" b="1" dirty="0"/>
          </a:p>
        </p:txBody>
      </p:sp>
      <p:pic>
        <p:nvPicPr>
          <p:cNvPr id="83" name="Imagem 82" descr="single_diploma_1600_clr_899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1260499"/>
            <a:ext cx="1024766" cy="736551"/>
          </a:xfrm>
          <a:prstGeom prst="rect">
            <a:avLst/>
          </a:prstGeom>
        </p:spPr>
      </p:pic>
      <p:pic>
        <p:nvPicPr>
          <p:cNvPr id="84" name="Imagem 83" descr="Graduation_Cap_and_Diploma_PNG_Clipart_Pictur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1311832"/>
            <a:ext cx="936104" cy="633886"/>
          </a:xfrm>
          <a:prstGeom prst="rect">
            <a:avLst/>
          </a:prstGeom>
        </p:spPr>
      </p:pic>
      <p:sp>
        <p:nvSpPr>
          <p:cNvPr id="85" name="CaixaDeTexto 84"/>
          <p:cNvSpPr txBox="1"/>
          <p:nvPr/>
        </p:nvSpPr>
        <p:spPr>
          <a:xfrm>
            <a:off x="2627970" y="2446149"/>
            <a:ext cx="2015853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Médio custo</a:t>
            </a:r>
          </a:p>
          <a:p>
            <a:pPr algn="ctr">
              <a:buFontTx/>
              <a:buChar char="-"/>
            </a:pPr>
            <a: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Necessidade de investimentos.</a:t>
            </a:r>
          </a:p>
        </p:txBody>
      </p:sp>
      <p:sp>
        <p:nvSpPr>
          <p:cNvPr id="86" name="CaixaDeTexto 85"/>
          <p:cNvSpPr txBox="1"/>
          <p:nvPr/>
        </p:nvSpPr>
        <p:spPr>
          <a:xfrm>
            <a:off x="2663788" y="3517739"/>
            <a:ext cx="194421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 Sem grandes retorno</a:t>
            </a:r>
          </a:p>
        </p:txBody>
      </p:sp>
      <p:sp>
        <p:nvSpPr>
          <p:cNvPr id="87" name="CaixaDeTexto 86"/>
          <p:cNvSpPr txBox="1"/>
          <p:nvPr/>
        </p:nvSpPr>
        <p:spPr>
          <a:xfrm>
            <a:off x="2663788" y="4161711"/>
            <a:ext cx="1944216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 Agrega valor somente para </a:t>
            </a:r>
            <a:b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grandes marcas ou empresas</a:t>
            </a:r>
          </a:p>
        </p:txBody>
      </p:sp>
      <p:sp>
        <p:nvSpPr>
          <p:cNvPr id="89" name="CaixaDeTexto 88"/>
          <p:cNvSpPr txBox="1"/>
          <p:nvPr/>
        </p:nvSpPr>
        <p:spPr>
          <a:xfrm>
            <a:off x="6804248" y="2446149"/>
            <a:ext cx="2088232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 Alto custo</a:t>
            </a:r>
          </a:p>
          <a:p>
            <a:pPr algn="ctr"/>
            <a: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 Necessidade de investimentos</a:t>
            </a:r>
            <a:endParaRPr lang="pt-BR" sz="1100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CaixaDeTexto 89"/>
          <p:cNvSpPr txBox="1"/>
          <p:nvPr/>
        </p:nvSpPr>
        <p:spPr>
          <a:xfrm>
            <a:off x="6804248" y="3517739"/>
            <a:ext cx="1944216" cy="261610"/>
          </a:xfrm>
          <a:prstGeom prst="rect">
            <a:avLst/>
          </a:prstGeom>
          <a:solidFill>
            <a:schemeClr val="lt1">
              <a:alpha val="67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 Diminuição da lucratividade</a:t>
            </a:r>
            <a:endParaRPr lang="pt-BR" sz="1100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611188" y="4161711"/>
            <a:ext cx="2088604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 Boa imagem ante a </a:t>
            </a:r>
            <a:b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sociedade</a:t>
            </a:r>
            <a:endParaRPr lang="pt-BR" sz="1100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5" name="CaixaDeTexto 104"/>
          <p:cNvSpPr txBox="1"/>
          <p:nvPr/>
        </p:nvSpPr>
        <p:spPr>
          <a:xfrm>
            <a:off x="611188" y="5589240"/>
            <a:ext cx="208860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Controle sobre os </a:t>
            </a:r>
            <a:b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impactos ambientais</a:t>
            </a:r>
          </a:p>
          <a:p>
            <a:pPr algn="ctr">
              <a:buFontTx/>
              <a:buChar char="-"/>
            </a:pPr>
            <a: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Legado para as futuras</a:t>
            </a:r>
            <a:b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gerações</a:t>
            </a:r>
          </a:p>
          <a:p>
            <a:pPr algn="ctr">
              <a:buFontTx/>
              <a:buChar char="-"/>
            </a:pPr>
            <a:endParaRPr lang="pt-BR" sz="1100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1" name="CaixaDeTexto 110"/>
          <p:cNvSpPr txBox="1"/>
          <p:nvPr/>
        </p:nvSpPr>
        <p:spPr>
          <a:xfrm>
            <a:off x="4865365" y="4897735"/>
            <a:ext cx="2304256" cy="430887"/>
          </a:xfrm>
          <a:prstGeom prst="rect">
            <a:avLst/>
          </a:prstGeom>
          <a:solidFill>
            <a:schemeClr val="lt1">
              <a:alpha val="67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 Melhorar  a imagem da empresa</a:t>
            </a:r>
          </a:p>
          <a:p>
            <a:pPr algn="ctr"/>
            <a: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 Funcionários mais satisfeitos</a:t>
            </a:r>
          </a:p>
        </p:txBody>
      </p:sp>
      <p:grpSp>
        <p:nvGrpSpPr>
          <p:cNvPr id="39" name="Grupo 38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42" name="Retângulo 41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3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1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Sustentabilidade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4644008" y="3058327"/>
            <a:ext cx="4032820" cy="929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611188" y="4015697"/>
            <a:ext cx="4032820" cy="929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4644008" y="4005064"/>
            <a:ext cx="4032820" cy="929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611188" y="4797152"/>
            <a:ext cx="4032820" cy="929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4644008" y="4786519"/>
            <a:ext cx="4032820" cy="929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 flipV="1">
            <a:off x="611188" y="5445224"/>
            <a:ext cx="2088604" cy="929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687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000"/>
                            </p:stCondLst>
                            <p:childTnLst>
                              <p:par>
                                <p:cTn id="9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0"/>
                            </p:stCondLst>
                            <p:childTnLst>
                              <p:par>
                                <p:cTn id="1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000"/>
                            </p:stCondLst>
                            <p:childTnLst>
                              <p:par>
                                <p:cTn id="1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000"/>
                            </p:stCondLst>
                            <p:childTnLst>
                              <p:par>
                                <p:cTn id="1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000"/>
                            </p:stCondLst>
                            <p:childTnLst>
                              <p:par>
                                <p:cTn id="1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8" grpId="0" animBg="1"/>
      <p:bldP spid="31" grpId="0"/>
      <p:bldP spid="34" grpId="0"/>
      <p:bldP spid="40" grpId="0"/>
      <p:bldP spid="41" grpId="0"/>
      <p:bldP spid="48" grpId="0" animBg="1"/>
      <p:bldP spid="54" grpId="0"/>
      <p:bldP spid="79" grpId="0" animBg="1"/>
      <p:bldP spid="80" grpId="0" animBg="1"/>
      <p:bldP spid="81" grpId="0" animBg="1"/>
      <p:bldP spid="82" grpId="0" animBg="1"/>
      <p:bldP spid="85" grpId="0"/>
      <p:bldP spid="86" grpId="0"/>
      <p:bldP spid="87" grpId="0"/>
      <p:bldP spid="89" grpId="0"/>
      <p:bldP spid="90" grpId="0" animBg="1"/>
      <p:bldP spid="103" grpId="0"/>
      <p:bldP spid="105" grpId="0"/>
      <p:bldP spid="1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>
            <a:hlinkClick r:id="rId2" action="ppaction://hlinksldjump"/>
          </p:cNvPr>
          <p:cNvSpPr/>
          <p:nvPr/>
        </p:nvSpPr>
        <p:spPr>
          <a:xfrm>
            <a:off x="7634173" y="4641899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451782789"/>
              </p:ext>
            </p:extLst>
          </p:nvPr>
        </p:nvGraphicFramePr>
        <p:xfrm>
          <a:off x="0" y="908720"/>
          <a:ext cx="9144000" cy="5743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5364088" y="2564904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Calibri" pitchFamily="34" charset="0"/>
                <a:cs typeface="Calibri" pitchFamily="34" charset="0"/>
              </a:rPr>
              <a:t>Desvio padrão: 12 anos</a:t>
            </a:r>
            <a:endParaRPr lang="pt-BR" sz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6" name="Picture 2" descr="C:\Users\AgoraCriacao10\Desktop\apresentação sebrae\Office-Client-Male-Light-icon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851920" y="4581128"/>
            <a:ext cx="1539552" cy="1412776"/>
          </a:xfrm>
          <a:prstGeom prst="rect">
            <a:avLst/>
          </a:prstGeom>
          <a:noFill/>
        </p:spPr>
      </p:pic>
      <p:pic>
        <p:nvPicPr>
          <p:cNvPr id="11267" name="Picture 3" descr="C:\Users\AgoraCriacao10\Desktop\apresentação sebrae\Office-Customer-Female-Light-icon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581128"/>
            <a:ext cx="1512168" cy="1430288"/>
          </a:xfrm>
          <a:prstGeom prst="rect">
            <a:avLst/>
          </a:prstGeom>
          <a:noFill/>
        </p:spPr>
      </p:pic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1475656" y="1844824"/>
          <a:ext cx="6096000" cy="7416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Idade mínima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Idade média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Idade</a:t>
                      </a:r>
                      <a:r>
                        <a:rPr lang="pt-BR" b="1" baseline="0" dirty="0" smtClean="0">
                          <a:solidFill>
                            <a:schemeClr val="bg1"/>
                          </a:solidFill>
                        </a:rPr>
                        <a:t> máxima</a:t>
                      </a:r>
                      <a:endParaRPr lang="pt-BR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37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62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Pentágono 4"/>
          <p:cNvSpPr/>
          <p:nvPr/>
        </p:nvSpPr>
        <p:spPr>
          <a:xfrm>
            <a:off x="80208" y="922368"/>
            <a:ext cx="3336720" cy="5841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8456" tIns="110490" rIns="206248" bIns="110490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900" kern="1200" dirty="0" smtClean="0"/>
              <a:t>Grupos</a:t>
            </a:r>
            <a:endParaRPr lang="pt-BR" sz="2900" kern="1200" dirty="0"/>
          </a:p>
        </p:txBody>
      </p:sp>
      <p:sp>
        <p:nvSpPr>
          <p:cNvPr id="5" name="Retângulo 4"/>
          <p:cNvSpPr/>
          <p:nvPr/>
        </p:nvSpPr>
        <p:spPr>
          <a:xfrm>
            <a:off x="0" y="1196752"/>
            <a:ext cx="2123728" cy="4247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Faixa Etária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17" name="Retângulo 16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20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Perfil dos Grupos - Estatísticas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0" y="3501008"/>
            <a:ext cx="2123728" cy="4247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Gênero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775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" grpId="0"/>
      <p:bldP spid="5" grpId="0" animBg="1"/>
      <p:bldP spid="18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AgoraCriacao10\Desktop\Sustentabilidade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8892"/>
          </a:xfrm>
          <a:prstGeom prst="rect">
            <a:avLst/>
          </a:prstGeom>
          <a:noFill/>
        </p:spPr>
      </p:pic>
      <p:sp>
        <p:nvSpPr>
          <p:cNvPr id="4" name="Elipse 3">
            <a:hlinkClick r:id="rId4" action="ppaction://hlinksldjump"/>
          </p:cNvPr>
          <p:cNvSpPr/>
          <p:nvPr/>
        </p:nvSpPr>
        <p:spPr>
          <a:xfrm>
            <a:off x="7634173" y="5301208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Elipse 12">
            <a:hlinkClick r:id="rId4" action="ppaction://hlinksldjump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13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Dúvidas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11052" y="1628775"/>
            <a:ext cx="8532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Os participantes apresentam muitas dúvidas sobre Sustentabilidade.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827584" y="2367235"/>
            <a:ext cx="705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Dúvidas sobre a obtenção de crédito e financiamento;</a:t>
            </a:r>
          </a:p>
        </p:txBody>
      </p:sp>
      <p:sp>
        <p:nvSpPr>
          <p:cNvPr id="27" name="Seta para a direita 26"/>
          <p:cNvSpPr/>
          <p:nvPr/>
        </p:nvSpPr>
        <p:spPr>
          <a:xfrm>
            <a:off x="611188" y="2401143"/>
            <a:ext cx="216024" cy="216024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" name="Seta para a direita 27"/>
          <p:cNvSpPr/>
          <p:nvPr/>
        </p:nvSpPr>
        <p:spPr>
          <a:xfrm>
            <a:off x="611188" y="2977207"/>
            <a:ext cx="216024" cy="216024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Seta para a direita 28"/>
          <p:cNvSpPr/>
          <p:nvPr/>
        </p:nvSpPr>
        <p:spPr>
          <a:xfrm>
            <a:off x="611188" y="3553271"/>
            <a:ext cx="216024" cy="216024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827584" y="2960253"/>
            <a:ext cx="705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Dúvidas sobre certificados;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827584" y="3553271"/>
            <a:ext cx="705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Dúvidas  sobre incentivos fiscais.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30" name="Retângulo 29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1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1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Sustentabilidade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87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  <p:bldP spid="26" grpId="0"/>
      <p:bldP spid="27" grpId="0" animBg="1"/>
      <p:bldP spid="28" grpId="0" animBg="1"/>
      <p:bldP spid="29" grpId="0" animBg="1"/>
      <p:bldP spid="32" grpId="0"/>
      <p:bldP spid="33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AgoraCriacao10\Desktop\Sustentabilidad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8892"/>
          </a:xfrm>
          <a:prstGeom prst="rect">
            <a:avLst/>
          </a:prstGeom>
          <a:noFill/>
        </p:spPr>
      </p:pic>
      <p:sp>
        <p:nvSpPr>
          <p:cNvPr id="4" name="Elipse 3">
            <a:hlinkClick r:id="rId3" action="ppaction://hlinksldjump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5" name="Grupo 24"/>
          <p:cNvGrpSpPr/>
          <p:nvPr/>
        </p:nvGrpSpPr>
        <p:grpSpPr>
          <a:xfrm>
            <a:off x="928662" y="1285860"/>
            <a:ext cx="7143800" cy="4744720"/>
            <a:chOff x="928662" y="1285860"/>
            <a:chExt cx="7143800" cy="4744720"/>
          </a:xfrm>
        </p:grpSpPr>
        <p:graphicFrame>
          <p:nvGraphicFramePr>
            <p:cNvPr id="10" name="Diagrama 9"/>
            <p:cNvGraphicFramePr/>
            <p:nvPr/>
          </p:nvGraphicFramePr>
          <p:xfrm>
            <a:off x="1214414" y="1285860"/>
            <a:ext cx="6858048" cy="44926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1" name="CaixaDeTexto 10"/>
            <p:cNvSpPr txBox="1"/>
            <p:nvPr/>
          </p:nvSpPr>
          <p:spPr>
            <a:xfrm>
              <a:off x="928662" y="2500306"/>
              <a:ext cx="1441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chemeClr val="accent3">
                      <a:lumMod val="50000"/>
                    </a:schemeClr>
                  </a:solidFill>
                </a:rPr>
                <a:t>Empresários</a:t>
              </a:r>
              <a:endParaRPr lang="pt-BR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6929454" y="2357430"/>
              <a:ext cx="1120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chemeClr val="accent3">
                      <a:lumMod val="50000"/>
                    </a:schemeClr>
                  </a:solidFill>
                </a:rPr>
                <a:t>Potencial</a:t>
              </a:r>
              <a:endParaRPr lang="pt-BR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2699792" y="5661248"/>
              <a:ext cx="1665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chemeClr val="accent3">
                      <a:lumMod val="50000"/>
                    </a:schemeClr>
                  </a:solidFill>
                </a:rPr>
                <a:t>Nível Superior</a:t>
              </a:r>
              <a:endParaRPr lang="pt-BR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5076056" y="5661248"/>
              <a:ext cx="1457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chemeClr val="accent3">
                      <a:lumMod val="50000"/>
                    </a:schemeClr>
                  </a:solidFill>
                </a:rPr>
                <a:t>Nível Médio</a:t>
              </a:r>
              <a:endParaRPr lang="pt-BR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23" name="Retângulo 22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Principais Diferenças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18" name="Retângulo 17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5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Sustentabilidade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05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AgoraCriacao10\Desktop\Sustentabilidade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8892"/>
          </a:xfrm>
          <a:prstGeom prst="rect">
            <a:avLst/>
          </a:prstGeom>
          <a:noFill/>
        </p:spPr>
      </p:pic>
      <p:sp>
        <p:nvSpPr>
          <p:cNvPr id="4" name="Elipse 3">
            <a:hlinkClick r:id="rId4" action="ppaction://hlinksldjump"/>
          </p:cNvPr>
          <p:cNvSpPr/>
          <p:nvPr/>
        </p:nvSpPr>
        <p:spPr>
          <a:xfrm>
            <a:off x="7634173" y="5301208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1052736"/>
            <a:ext cx="9144000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Todo este conteúdo cabe em uma única gaveta ou seria necessário mais de uma gaveta para acomodá-lo?</a:t>
            </a:r>
            <a:endParaRPr lang="pt-BR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Elipse 12">
            <a:hlinkClick r:id="rId4" action="ppaction://hlinksldjump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13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Elipse 9">
            <a:hlinkClick r:id="rId4" action="ppaction://hlinksldjump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0" y="1844824"/>
            <a:ext cx="9144000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“Caso caiba em uma gaveta, como se chamaria a gaveta onde estaria guardado este conteúdo?”</a:t>
            </a:r>
            <a:endParaRPr lang="pt-BR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259632" y="3068960"/>
            <a:ext cx="12961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?</a:t>
            </a:r>
            <a:endParaRPr lang="pt-BR" sz="20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122" name="Picture 2" descr="C:\Users\AgoraCriacao10\Desktop\apresentação sebrae\pasta sustentabilidad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429000"/>
            <a:ext cx="2438400" cy="2438400"/>
          </a:xfrm>
          <a:prstGeom prst="rect">
            <a:avLst/>
          </a:prstGeom>
          <a:noFill/>
        </p:spPr>
      </p:pic>
      <p:sp>
        <p:nvSpPr>
          <p:cNvPr id="19" name="Retângulo 18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899592" y="6485552"/>
            <a:ext cx="4464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Objetivo</a:t>
            </a:r>
            <a:r>
              <a:rPr lang="en-US" altLang="ko-K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do </a:t>
            </a:r>
            <a:r>
              <a:rPr lang="en-US" altLang="ko-KR" sz="1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estudo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Seta para a direita 24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6" name="Grupo 15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18" name="Retângulo 17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0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1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Sustentabilidade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87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4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ipse 12">
            <a:hlinkClick r:id="rId2" action="ppaction://hlinksldjump"/>
          </p:cNvPr>
          <p:cNvSpPr/>
          <p:nvPr/>
        </p:nvSpPr>
        <p:spPr>
          <a:xfrm>
            <a:off x="1060250" y="603572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219" name="Picture 3" descr="C:\Users\AgoraCriacao10\Desktop\apresentação sebrae\4b0208a6d0b840d9ce4d4a52247aca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144000" cy="5746992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23528" y="1564924"/>
            <a:ext cx="8424936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Com exceções, os participantes entendem que o tema SUSTENTABILIDADE não dever ser uma gaveta.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23528" y="2204864"/>
            <a:ext cx="8424936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Dentre as justificativas mais citadas, o tema em questão está presente em diversas áreas da empresa.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3528" y="2852936"/>
            <a:ext cx="842493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É possível encontrar aspectos da sustentabilidade relacionados aos processos internos de uma empresa, </a:t>
            </a:r>
            <a:b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ao seu arranjo físico, às suas finanças, ao seu planejamento estratégico, etc.</a:t>
            </a:r>
            <a:endParaRPr lang="pt-BR" sz="1400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01431" y="3789040"/>
            <a:ext cx="8424936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Portanto, SUSTENTABILIDADE não deveria ser uma gaveta, e sim uma pasta contida dentro de várias gavetas.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Análise Conclusiva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899592" y="6485552"/>
            <a:ext cx="4464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Objetivo</a:t>
            </a:r>
            <a:r>
              <a:rPr lang="en-US" altLang="ko-K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do </a:t>
            </a:r>
            <a:r>
              <a:rPr lang="en-US" altLang="ko-KR" sz="1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estudo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Seta para a direita 23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5" name="Grupo 14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17" name="Retângulo 16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20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Sustentabilidade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289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1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0" y="764704"/>
            <a:ext cx="9144000" cy="57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99592" y="6485552"/>
            <a:ext cx="40324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Objetivo do estudo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Seta para a direita 19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0" y="1124744"/>
            <a:ext cx="2520280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Nomes Sugeridos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upo 13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18" name="Retângulo 17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4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25" name="CaixaDeTexto 24"/>
          <p:cNvSpPr txBox="1"/>
          <p:nvPr/>
        </p:nvSpPr>
        <p:spPr>
          <a:xfrm>
            <a:off x="2699792" y="1124744"/>
            <a:ext cx="6444208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Nomes mais citados pelos participantes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Sustentabilidade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611188" y="3212976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SUSTENTABILIDADE</a:t>
            </a:r>
            <a:endParaRPr lang="pt-BR" sz="54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3491880" y="3068960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70C0"/>
                </a:solidFill>
                <a:latin typeface="Arial Black" pitchFamily="34" charset="0"/>
              </a:rPr>
              <a:t>PRÁTICAS SUSTENTÁVEIS</a:t>
            </a:r>
            <a:endParaRPr lang="pt-BR" sz="1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2267744" y="4210455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accent4"/>
                </a:solidFill>
                <a:latin typeface="Arial Black" pitchFamily="34" charset="0"/>
              </a:rPr>
              <a:t>MEIO AMBIENTE</a:t>
            </a:r>
            <a:endParaRPr lang="pt-BR" sz="1100" dirty="0">
              <a:solidFill>
                <a:schemeClr val="accent4"/>
              </a:solidFill>
              <a:latin typeface="Arial Black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987824" y="2780928"/>
            <a:ext cx="2880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chemeClr val="tx2"/>
                </a:solidFill>
                <a:latin typeface="Arial Black" pitchFamily="34" charset="0"/>
              </a:rPr>
              <a:t>AÇÕES VERDES</a:t>
            </a:r>
            <a:endParaRPr lang="pt-BR" sz="9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1619672" y="3068960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70C0"/>
                </a:solidFill>
                <a:latin typeface="Arial Black" pitchFamily="34" charset="0"/>
              </a:rPr>
              <a:t>3R</a:t>
            </a:r>
            <a:endParaRPr lang="pt-BR" sz="1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907704" y="2996952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SUSTENTÁVEL</a:t>
            </a:r>
            <a:endParaRPr lang="pt-BR" sz="14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1907704" y="4005064"/>
            <a:ext cx="2880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MUNDO MELHOR</a:t>
            </a:r>
            <a:endParaRPr lang="pt-BR" sz="9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5272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0633" y="692696"/>
            <a:ext cx="9126000" cy="5832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052" name="Picture 4" descr="https://openclipart.org/image/800px/svg_to_png/215532/142571039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1710" y="2335027"/>
            <a:ext cx="1790730" cy="179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Nome Vencedor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11188" y="4797152"/>
            <a:ext cx="8424936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Calibri" pitchFamily="34" charset="0"/>
                <a:cs typeface="Calibri" pitchFamily="34" charset="0"/>
              </a:rPr>
              <a:t>Segundo os convidados, o nome é claro, </a:t>
            </a:r>
          </a:p>
          <a:p>
            <a:pPr algn="just"/>
            <a:r>
              <a:rPr lang="pt-BR" sz="1600" dirty="0" smtClean="0">
                <a:latin typeface="Calibri" pitchFamily="34" charset="0"/>
                <a:cs typeface="Calibri" pitchFamily="34" charset="0"/>
              </a:rPr>
              <a:t>sucinto e representa o tema em questão de maneira adequada.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043608" y="263691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SUSTENTABILIDADE</a:t>
            </a:r>
            <a:endParaRPr lang="pt-BR" sz="5400" dirty="0"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899592" y="6485552"/>
            <a:ext cx="31683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Objetivo do estudo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Seta para a direita 26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upo 12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14" name="Retângulo 13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5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21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Sustentabilidade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1654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24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AgoraCriacao10\Desktop\Sustentabilidade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8892"/>
          </a:xfrm>
          <a:prstGeom prst="rect">
            <a:avLst/>
          </a:prstGeom>
          <a:noFill/>
        </p:spPr>
      </p:pic>
      <p:sp>
        <p:nvSpPr>
          <p:cNvPr id="4" name="Elipse 3">
            <a:hlinkClick r:id="rId4" action="ppaction://hlinksldjump"/>
          </p:cNvPr>
          <p:cNvSpPr/>
          <p:nvPr/>
        </p:nvSpPr>
        <p:spPr>
          <a:xfrm>
            <a:off x="7634173" y="5301208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Elipse 12">
            <a:hlinkClick r:id="rId4" action="ppaction://hlinksldjump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13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Elipse 9">
            <a:hlinkClick r:id="rId4" action="ppaction://hlinksldjump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19" name="Retângulo 18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899592" y="6485552"/>
            <a:ext cx="4464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Objetivo</a:t>
            </a:r>
            <a:r>
              <a:rPr lang="en-US" altLang="ko-K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do </a:t>
            </a:r>
            <a:r>
              <a:rPr lang="en-US" altLang="ko-KR" sz="1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estudo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Seta para a direita 24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0" y="1142984"/>
            <a:ext cx="2520280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alibri" pitchFamily="34" charset="0"/>
                <a:cs typeface="Calibri" pitchFamily="34" charset="0"/>
              </a:rPr>
              <a:t>Tabela Comparativa</a:t>
            </a:r>
            <a:endParaRPr lang="pt-BR" sz="14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611188" y="1844824"/>
          <a:ext cx="8072495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14499"/>
                <a:gridCol w="1614499"/>
                <a:gridCol w="1614499"/>
                <a:gridCol w="1614499"/>
                <a:gridCol w="16144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Perfil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Potenciais empresários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Empresários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Escolaridade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Nível</a:t>
                      </a:r>
                      <a:r>
                        <a:rPr lang="pt-BR" sz="1200" baseline="0" dirty="0" smtClean="0"/>
                        <a:t> médio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Nível superior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Nível Médio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Nível Superior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É gaveta?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Sim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+mn-lt"/>
                          <a:cs typeface="+mn-cs"/>
                        </a:rPr>
                        <a:t>Não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Não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Não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Nome mais</a:t>
                      </a:r>
                      <a:r>
                        <a:rPr lang="pt-BR" sz="1200" baseline="0" dirty="0" smtClean="0"/>
                        <a:t> citado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Sustentabilidade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Sustentabilidade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Sustentabilidade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Sustentabilidade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Nome consensual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Sustentabilidade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Sustentabilidade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Sustentabilidade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Sustentabilidade</a:t>
                      </a:r>
                      <a:endParaRPr lang="pt-B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4" name="Grupo 13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15" name="Retângulo 14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0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1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Sustentabilidade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87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ipse 12">
            <a:hlinkClick r:id="rId2" action="ppaction://hlinksldjump"/>
          </p:cNvPr>
          <p:cNvSpPr/>
          <p:nvPr/>
        </p:nvSpPr>
        <p:spPr>
          <a:xfrm>
            <a:off x="1060250" y="603572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219" name="Picture 3" descr="C:\Users\AgoraCriacao10\Desktop\apresentação sebrae\4b0208a6d0b840d9ce4d4a52247aca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0360"/>
            <a:ext cx="9144000" cy="5544616"/>
          </a:xfrm>
          <a:prstGeom prst="rect">
            <a:avLst/>
          </a:prstGeom>
          <a:noFill/>
        </p:spPr>
      </p:pic>
      <p:grpSp>
        <p:nvGrpSpPr>
          <p:cNvPr id="2" name="Grupo 23"/>
          <p:cNvGrpSpPr/>
          <p:nvPr/>
        </p:nvGrpSpPr>
        <p:grpSpPr>
          <a:xfrm>
            <a:off x="0" y="3356992"/>
            <a:ext cx="3456384" cy="584104"/>
            <a:chOff x="4551484" y="-110436"/>
            <a:chExt cx="6033551" cy="835554"/>
          </a:xfrm>
        </p:grpSpPr>
        <p:sp>
          <p:nvSpPr>
            <p:cNvPr id="15" name="Pentágono 14"/>
            <p:cNvSpPr/>
            <p:nvPr/>
          </p:nvSpPr>
          <p:spPr>
            <a:xfrm rot="10800000">
              <a:off x="4551484" y="-110436"/>
              <a:ext cx="6033551" cy="835554"/>
            </a:xfrm>
            <a:prstGeom prst="homePlate">
              <a:avLst>
                <a:gd name="adj" fmla="val 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entágono 4"/>
            <p:cNvSpPr/>
            <p:nvPr/>
          </p:nvSpPr>
          <p:spPr>
            <a:xfrm>
              <a:off x="4551484" y="-110436"/>
              <a:ext cx="5824662" cy="8355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456" tIns="110490" rIns="206248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900" kern="1200" dirty="0" smtClean="0"/>
                <a:t>Conclusões</a:t>
              </a:r>
              <a:endParaRPr lang="pt-BR" sz="2900" kern="1200" dirty="0"/>
            </a:p>
          </p:txBody>
        </p:sp>
      </p:grpSp>
      <p:pic>
        <p:nvPicPr>
          <p:cNvPr id="9" name="Picture 2" descr="C:\Users\AgoraCriacao10\Desktop\apresentação sebrae\organize-materials-5487684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688632"/>
          </a:xfrm>
          <a:prstGeom prst="rect">
            <a:avLst/>
          </a:prstGeom>
          <a:noFill/>
        </p:spPr>
      </p:pic>
      <p:sp>
        <p:nvSpPr>
          <p:cNvPr id="17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12" name="Retângulo 11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4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8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Conclusões 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289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/>
          <p:cNvSpPr/>
          <p:nvPr/>
        </p:nvSpPr>
        <p:spPr>
          <a:xfrm>
            <a:off x="0" y="692696"/>
            <a:ext cx="9144000" cy="6165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hlinkClick r:id="rId2" action="ppaction://hlinksldjump"/>
          </p:cNvPr>
          <p:cNvSpPr/>
          <p:nvPr/>
        </p:nvSpPr>
        <p:spPr>
          <a:xfrm>
            <a:off x="7634173" y="5307603"/>
            <a:ext cx="1399981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8" name="Grupo 30"/>
          <p:cNvGrpSpPr/>
          <p:nvPr/>
        </p:nvGrpSpPr>
        <p:grpSpPr>
          <a:xfrm>
            <a:off x="3469338" y="2773400"/>
            <a:ext cx="2420975" cy="360040"/>
            <a:chOff x="1774853" y="4564"/>
            <a:chExt cx="6247102" cy="835554"/>
          </a:xfr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32" name="Pentágono 31"/>
            <p:cNvSpPr/>
            <p:nvPr/>
          </p:nvSpPr>
          <p:spPr>
            <a:xfrm rot="10800000">
              <a:off x="1988404" y="4564"/>
              <a:ext cx="6033551" cy="835554"/>
            </a:xfrm>
            <a:prstGeom prst="homePlat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Pentágono 4"/>
            <p:cNvSpPr/>
            <p:nvPr/>
          </p:nvSpPr>
          <p:spPr>
            <a:xfrm>
              <a:off x="1774853" y="4564"/>
              <a:ext cx="6163918" cy="835554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368456" tIns="110490" rIns="206248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kern="1200" dirty="0" smtClean="0"/>
                <a:t>Cooperação</a:t>
              </a:r>
              <a:endParaRPr lang="pt-BR" b="1" kern="1200" dirty="0"/>
            </a:p>
          </p:txBody>
        </p:sp>
      </p:grpSp>
      <p:grpSp>
        <p:nvGrpSpPr>
          <p:cNvPr id="9" name="Grupo 33"/>
          <p:cNvGrpSpPr/>
          <p:nvPr/>
        </p:nvGrpSpPr>
        <p:grpSpPr>
          <a:xfrm>
            <a:off x="611188" y="2773400"/>
            <a:ext cx="2501277" cy="360040"/>
            <a:chOff x="1567641" y="4564"/>
            <a:chExt cx="6454314" cy="835554"/>
          </a:xfrm>
        </p:grpSpPr>
        <p:sp>
          <p:nvSpPr>
            <p:cNvPr id="35" name="Pentágono 34"/>
            <p:cNvSpPr/>
            <p:nvPr/>
          </p:nvSpPr>
          <p:spPr>
            <a:xfrm rot="10800000">
              <a:off x="1988404" y="4564"/>
              <a:ext cx="6033551" cy="835554"/>
            </a:xfrm>
            <a:prstGeom prst="homePlate">
              <a:avLst>
                <a:gd name="adj" fmla="val 0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36" name="Pentágono 4"/>
            <p:cNvSpPr/>
            <p:nvPr/>
          </p:nvSpPr>
          <p:spPr>
            <a:xfrm>
              <a:off x="1567641" y="4564"/>
              <a:ext cx="6371126" cy="835554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368456" tIns="110490" rIns="206248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kern="1200" dirty="0" smtClean="0"/>
                <a:t>Organização</a:t>
              </a:r>
              <a:endParaRPr lang="pt-BR" b="1" kern="1200" dirty="0"/>
            </a:p>
          </p:txBody>
        </p:sp>
      </p:grpSp>
      <p:sp>
        <p:nvSpPr>
          <p:cNvPr id="2" name="Seta para baixo 1"/>
          <p:cNvSpPr/>
          <p:nvPr/>
        </p:nvSpPr>
        <p:spPr>
          <a:xfrm>
            <a:off x="7350836" y="3284984"/>
            <a:ext cx="432048" cy="288032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Retângulo 27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TextBox 19"/>
          <p:cNvSpPr txBox="1"/>
          <p:nvPr/>
        </p:nvSpPr>
        <p:spPr>
          <a:xfrm>
            <a:off x="899592" y="6485552"/>
            <a:ext cx="4464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Conclusão</a:t>
            </a:r>
            <a:r>
              <a:rPr lang="en-US" altLang="ko-KR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final</a:t>
            </a:r>
            <a:endParaRPr lang="en-US" altLang="ko-K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Seta para a direita 33"/>
          <p:cNvSpPr/>
          <p:nvPr/>
        </p:nvSpPr>
        <p:spPr>
          <a:xfrm>
            <a:off x="611188" y="6478832"/>
            <a:ext cx="324408" cy="332656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spaço Reservado para Número de Slide 4"/>
          <p:cNvSpPr txBox="1">
            <a:spLocks/>
          </p:cNvSpPr>
          <p:nvPr/>
        </p:nvSpPr>
        <p:spPr>
          <a:xfrm>
            <a:off x="6803490" y="6477086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94C8-227F-40E5-9F84-83FD78255E0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2" name="Grupo 41"/>
          <p:cNvGrpSpPr/>
          <p:nvPr/>
        </p:nvGrpSpPr>
        <p:grpSpPr>
          <a:xfrm>
            <a:off x="0" y="-1506"/>
            <a:ext cx="9146180" cy="910226"/>
            <a:chOff x="0" y="-1506"/>
            <a:chExt cx="9146180" cy="910226"/>
          </a:xfrm>
        </p:grpSpPr>
        <p:sp>
          <p:nvSpPr>
            <p:cNvPr id="43" name="Retângulo 42"/>
            <p:cNvSpPr/>
            <p:nvPr/>
          </p:nvSpPr>
          <p:spPr>
            <a:xfrm>
              <a:off x="0" y="-1506"/>
              <a:ext cx="7596336" cy="9087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4" name="Picture 2" descr="C:\Users\AgoraCriacao10\Downloads\sebrae logo azul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678" y="0"/>
              <a:ext cx="1615502" cy="908720"/>
            </a:xfrm>
            <a:prstGeom prst="rect">
              <a:avLst/>
            </a:prstGeom>
            <a:noFill/>
          </p:spPr>
        </p:pic>
      </p:grpSp>
      <p:sp>
        <p:nvSpPr>
          <p:cNvPr id="14" name="TextBox 19"/>
          <p:cNvSpPr txBox="1"/>
          <p:nvPr/>
        </p:nvSpPr>
        <p:spPr>
          <a:xfrm>
            <a:off x="107504" y="269695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Conclusões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C:\Users\AgoraCriacao10\Desktop\apresentação sebrae\pasta sustentabilidad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3573016"/>
            <a:ext cx="1368152" cy="1368152"/>
          </a:xfrm>
          <a:prstGeom prst="rect">
            <a:avLst/>
          </a:prstGeom>
          <a:noFill/>
        </p:spPr>
      </p:pic>
      <p:pic>
        <p:nvPicPr>
          <p:cNvPr id="45" name="Picture 2" descr="C:\Users\AgoraCriacao10\Desktop\apresentação sebrae\gaveta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573016"/>
            <a:ext cx="1152128" cy="1152128"/>
          </a:xfrm>
          <a:prstGeom prst="rect">
            <a:avLst/>
          </a:prstGeom>
          <a:noFill/>
        </p:spPr>
      </p:pic>
      <p:pic>
        <p:nvPicPr>
          <p:cNvPr id="46" name="Picture 2" descr="C:\Users\AgoraCriacao10\Desktop\apresentação sebrae\img13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124745"/>
            <a:ext cx="2520280" cy="1584201"/>
          </a:xfrm>
          <a:prstGeom prst="rect">
            <a:avLst/>
          </a:prstGeom>
          <a:noFill/>
        </p:spPr>
      </p:pic>
      <p:pic>
        <p:nvPicPr>
          <p:cNvPr id="47" name="Picture 2" descr="C:\Users\AgoraCriacao10\Desktop\apresentação sebrae\Desaroollo-organizacional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124745"/>
            <a:ext cx="2546471" cy="1584201"/>
          </a:xfrm>
          <a:prstGeom prst="rect">
            <a:avLst/>
          </a:prstGeom>
          <a:noFill/>
        </p:spPr>
      </p:pic>
      <p:pic>
        <p:nvPicPr>
          <p:cNvPr id="48" name="Picture 2" descr="C:\Users\AgoraCriacao10\Desktop\apresentação sebrae\size_810_16_9_cooperacao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052736"/>
            <a:ext cx="2418553" cy="1584201"/>
          </a:xfrm>
          <a:prstGeom prst="rect">
            <a:avLst/>
          </a:prstGeom>
          <a:noFill/>
        </p:spPr>
      </p:pic>
      <p:grpSp>
        <p:nvGrpSpPr>
          <p:cNvPr id="7" name="Grupo 27"/>
          <p:cNvGrpSpPr/>
          <p:nvPr/>
        </p:nvGrpSpPr>
        <p:grpSpPr>
          <a:xfrm>
            <a:off x="6247187" y="2773400"/>
            <a:ext cx="2501277" cy="360040"/>
            <a:chOff x="1567641" y="4564"/>
            <a:chExt cx="6454314" cy="835554"/>
          </a:xfrm>
        </p:grpSpPr>
        <p:sp>
          <p:nvSpPr>
            <p:cNvPr id="29" name="Pentágono 28"/>
            <p:cNvSpPr/>
            <p:nvPr/>
          </p:nvSpPr>
          <p:spPr>
            <a:xfrm rot="10800000">
              <a:off x="1988404" y="4564"/>
              <a:ext cx="6033551" cy="835554"/>
            </a:xfrm>
            <a:prstGeom prst="homePlate">
              <a:avLst>
                <a:gd name="adj" fmla="val 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0" name="Pentágono 4"/>
            <p:cNvSpPr/>
            <p:nvPr/>
          </p:nvSpPr>
          <p:spPr>
            <a:xfrm>
              <a:off x="1567641" y="4564"/>
              <a:ext cx="6371126" cy="83555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368456" tIns="110490" rIns="206248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kern="1200" dirty="0" smtClean="0"/>
                <a:t>Sustentabilidade</a:t>
              </a:r>
              <a:endParaRPr lang="pt-BR" b="1" kern="1200" dirty="0"/>
            </a:p>
          </p:txBody>
        </p:sp>
      </p:grpSp>
      <p:sp>
        <p:nvSpPr>
          <p:cNvPr id="49" name="Seta para baixo 48"/>
          <p:cNvSpPr/>
          <p:nvPr/>
        </p:nvSpPr>
        <p:spPr>
          <a:xfrm>
            <a:off x="4521258" y="3284984"/>
            <a:ext cx="432048" cy="288032"/>
          </a:xfrm>
          <a:prstGeom prst="downArrow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0" name="Seta para baixo 49"/>
          <p:cNvSpPr/>
          <p:nvPr/>
        </p:nvSpPr>
        <p:spPr>
          <a:xfrm>
            <a:off x="1691680" y="3284984"/>
            <a:ext cx="432048" cy="288032"/>
          </a:xfrm>
          <a:prstGeom prst="down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1" name="Picture 2" descr="C:\Users\AgoraCriacao10\Desktop\apresentação sebrae\gaveta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573016"/>
            <a:ext cx="1152128" cy="1152128"/>
          </a:xfrm>
          <a:prstGeom prst="rect">
            <a:avLst/>
          </a:prstGeom>
          <a:noFill/>
        </p:spPr>
      </p:pic>
      <p:sp>
        <p:nvSpPr>
          <p:cNvPr id="59" name="Retângulo de cantos arredondados 58"/>
          <p:cNvSpPr/>
          <p:nvPr/>
        </p:nvSpPr>
        <p:spPr>
          <a:xfrm>
            <a:off x="1403648" y="4509120"/>
            <a:ext cx="1008112" cy="43204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Gaveta</a:t>
            </a:r>
            <a:endParaRPr lang="pt-BR" b="1" dirty="0"/>
          </a:p>
        </p:txBody>
      </p:sp>
      <p:sp>
        <p:nvSpPr>
          <p:cNvPr id="60" name="Retângulo de cantos arredondados 59"/>
          <p:cNvSpPr/>
          <p:nvPr/>
        </p:nvSpPr>
        <p:spPr>
          <a:xfrm>
            <a:off x="4211960" y="4509120"/>
            <a:ext cx="1008112" cy="43204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Gaveta</a:t>
            </a:r>
            <a:endParaRPr lang="pt-BR" b="1" dirty="0"/>
          </a:p>
        </p:txBody>
      </p:sp>
      <p:sp>
        <p:nvSpPr>
          <p:cNvPr id="61" name="Retângulo de cantos arredondados 60"/>
          <p:cNvSpPr/>
          <p:nvPr/>
        </p:nvSpPr>
        <p:spPr>
          <a:xfrm>
            <a:off x="7164288" y="4509120"/>
            <a:ext cx="1008112" cy="43204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Pasta </a:t>
            </a:r>
            <a:endParaRPr lang="pt-BR" b="1" dirty="0"/>
          </a:p>
        </p:txBody>
      </p:sp>
      <p:sp>
        <p:nvSpPr>
          <p:cNvPr id="62" name="Seta para baixo 61"/>
          <p:cNvSpPr/>
          <p:nvPr/>
        </p:nvSpPr>
        <p:spPr>
          <a:xfrm>
            <a:off x="1691680" y="5085184"/>
            <a:ext cx="432048" cy="288032"/>
          </a:xfrm>
          <a:prstGeom prst="down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3" name="Seta para baixo 62"/>
          <p:cNvSpPr/>
          <p:nvPr/>
        </p:nvSpPr>
        <p:spPr>
          <a:xfrm>
            <a:off x="4499992" y="5085184"/>
            <a:ext cx="432048" cy="288032"/>
          </a:xfrm>
          <a:prstGeom prst="down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4" name="Seta para baixo 63"/>
          <p:cNvSpPr/>
          <p:nvPr/>
        </p:nvSpPr>
        <p:spPr>
          <a:xfrm>
            <a:off x="7452320" y="5085184"/>
            <a:ext cx="432048" cy="288032"/>
          </a:xfrm>
          <a:prstGeom prst="down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68" name="Grupo 67"/>
          <p:cNvGrpSpPr/>
          <p:nvPr/>
        </p:nvGrpSpPr>
        <p:grpSpPr>
          <a:xfrm rot="20621874">
            <a:off x="-59260" y="5410902"/>
            <a:ext cx="2443744" cy="936104"/>
            <a:chOff x="735003" y="5373216"/>
            <a:chExt cx="2443744" cy="936104"/>
          </a:xfrm>
        </p:grpSpPr>
        <p:pic>
          <p:nvPicPr>
            <p:cNvPr id="65" name="Picture 2" descr="C:\Users\AgoraCriacao10\Desktop\etiqueta_gris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169" y="5373216"/>
              <a:ext cx="1623764" cy="936104"/>
            </a:xfrm>
            <a:prstGeom prst="rect">
              <a:avLst/>
            </a:prstGeom>
            <a:noFill/>
          </p:spPr>
        </p:pic>
        <p:sp>
          <p:nvSpPr>
            <p:cNvPr id="39" name="CaixaDeTexto 38"/>
            <p:cNvSpPr txBox="1"/>
            <p:nvPr/>
          </p:nvSpPr>
          <p:spPr>
            <a:xfrm rot="21348870">
              <a:off x="735003" y="5669650"/>
              <a:ext cx="24437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Processos</a:t>
              </a:r>
            </a:p>
          </p:txBody>
        </p:sp>
      </p:grpSp>
      <p:grpSp>
        <p:nvGrpSpPr>
          <p:cNvPr id="69" name="Grupo 68"/>
          <p:cNvGrpSpPr/>
          <p:nvPr/>
        </p:nvGrpSpPr>
        <p:grpSpPr>
          <a:xfrm>
            <a:off x="1048136" y="5397070"/>
            <a:ext cx="2443744" cy="936104"/>
            <a:chOff x="735003" y="5373216"/>
            <a:chExt cx="2443744" cy="936104"/>
          </a:xfrm>
        </p:grpSpPr>
        <p:pic>
          <p:nvPicPr>
            <p:cNvPr id="70" name="Picture 2" descr="C:\Users\AgoraCriacao10\Desktop\etiqueta_gris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169" y="5373216"/>
              <a:ext cx="1623764" cy="936104"/>
            </a:xfrm>
            <a:prstGeom prst="rect">
              <a:avLst/>
            </a:prstGeom>
            <a:noFill/>
          </p:spPr>
        </p:pic>
        <p:sp>
          <p:nvSpPr>
            <p:cNvPr id="71" name="CaixaDeTexto 70"/>
            <p:cNvSpPr txBox="1"/>
            <p:nvPr/>
          </p:nvSpPr>
          <p:spPr>
            <a:xfrm rot="21348870">
              <a:off x="735003" y="5577317"/>
              <a:ext cx="2443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Gestão </a:t>
              </a:r>
            </a:p>
            <a:p>
              <a:pPr algn="ctr"/>
              <a:r>
                <a:rPr lang="pt-BR" sz="1200" b="1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Empresarial</a:t>
              </a:r>
            </a:p>
          </p:txBody>
        </p:sp>
      </p:grpSp>
      <p:grpSp>
        <p:nvGrpSpPr>
          <p:cNvPr id="72" name="Grupo 71"/>
          <p:cNvGrpSpPr/>
          <p:nvPr/>
        </p:nvGrpSpPr>
        <p:grpSpPr>
          <a:xfrm>
            <a:off x="3419872" y="5373216"/>
            <a:ext cx="2443744" cy="936104"/>
            <a:chOff x="735003" y="5373216"/>
            <a:chExt cx="2443744" cy="936104"/>
          </a:xfrm>
        </p:grpSpPr>
        <p:pic>
          <p:nvPicPr>
            <p:cNvPr id="73" name="Picture 2" descr="C:\Users\AgoraCriacao10\Desktop\etiqueta_gris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169" y="5373216"/>
              <a:ext cx="1623764" cy="936104"/>
            </a:xfrm>
            <a:prstGeom prst="rect">
              <a:avLst/>
            </a:prstGeom>
            <a:noFill/>
          </p:spPr>
        </p:pic>
        <p:sp>
          <p:nvSpPr>
            <p:cNvPr id="74" name="CaixaDeTexto 73"/>
            <p:cNvSpPr txBox="1"/>
            <p:nvPr/>
          </p:nvSpPr>
          <p:spPr>
            <a:xfrm rot="21348870">
              <a:off x="735003" y="5638873"/>
              <a:ext cx="2443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Parceria</a:t>
              </a:r>
              <a:endParaRPr lang="pt-B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5" name="Grupo 74"/>
          <p:cNvGrpSpPr/>
          <p:nvPr/>
        </p:nvGrpSpPr>
        <p:grpSpPr>
          <a:xfrm>
            <a:off x="6516216" y="5301208"/>
            <a:ext cx="2443744" cy="936104"/>
            <a:chOff x="735003" y="5373216"/>
            <a:chExt cx="2443744" cy="936104"/>
          </a:xfrm>
        </p:grpSpPr>
        <p:pic>
          <p:nvPicPr>
            <p:cNvPr id="76" name="Picture 2" descr="C:\Users\AgoraCriacao10\Desktop\etiqueta_gris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169" y="5373216"/>
              <a:ext cx="1623764" cy="936104"/>
            </a:xfrm>
            <a:prstGeom prst="rect">
              <a:avLst/>
            </a:prstGeom>
            <a:noFill/>
          </p:spPr>
        </p:pic>
        <p:sp>
          <p:nvSpPr>
            <p:cNvPr id="77" name="CaixaDeTexto 76"/>
            <p:cNvSpPr txBox="1"/>
            <p:nvPr/>
          </p:nvSpPr>
          <p:spPr>
            <a:xfrm rot="21348870">
              <a:off x="735003" y="5669650"/>
              <a:ext cx="24437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Sustentabilidade</a:t>
              </a:r>
            </a:p>
          </p:txBody>
        </p:sp>
      </p:grpSp>
      <p:pic>
        <p:nvPicPr>
          <p:cNvPr id="78" name="Picture 2" descr="C:\Users\AgoraCriacao10\Desktop\apresentação sebrae\pasta sustentabilidade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4077072"/>
            <a:ext cx="800472" cy="800472"/>
          </a:xfrm>
          <a:prstGeom prst="rect">
            <a:avLst/>
          </a:prstGeom>
          <a:noFill/>
        </p:spPr>
      </p:pic>
      <p:pic>
        <p:nvPicPr>
          <p:cNvPr id="79" name="Picture 2" descr="C:\Users\AgoraCriacao10\Desktop\apresentação sebrae\pasta sustentabilidade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800472" cy="800472"/>
          </a:xfrm>
          <a:prstGeom prst="rect">
            <a:avLst/>
          </a:prstGeom>
          <a:noFill/>
        </p:spPr>
      </p:pic>
      <p:sp>
        <p:nvSpPr>
          <p:cNvPr id="80" name="Retângulo de cantos arredondados 79"/>
          <p:cNvSpPr/>
          <p:nvPr/>
        </p:nvSpPr>
        <p:spPr>
          <a:xfrm rot="20777500">
            <a:off x="7556556" y="5812880"/>
            <a:ext cx="1331640" cy="43204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Diversas gavetas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3481022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70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000"/>
                            </p:stCondLst>
                            <p:childTnLst>
                              <p:par>
                                <p:cTn id="9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9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3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 animBg="1"/>
      <p:bldP spid="50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80" grpId="1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goraCriacao10\Desktop\Horizontal\Logo-0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6" t="18858" b="15141"/>
          <a:stretch/>
        </p:blipFill>
        <p:spPr bwMode="auto">
          <a:xfrm>
            <a:off x="8028384" y="6165304"/>
            <a:ext cx="1008113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m 2" descr="sebrae logo azul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41002"/>
            <a:ext cx="1440160" cy="764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ixaDeTexto 3"/>
          <p:cNvSpPr txBox="1"/>
          <p:nvPr/>
        </p:nvSpPr>
        <p:spPr>
          <a:xfrm>
            <a:off x="755576" y="1124744"/>
            <a:ext cx="77048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SEBRAE/NA</a:t>
            </a:r>
          </a:p>
          <a:p>
            <a:pPr algn="ctr"/>
            <a:r>
              <a:rPr lang="pt-BR" sz="2800" b="1" dirty="0" smtClean="0"/>
              <a:t>UNIDADE DE GESTÃO ESTRATÉGICA - UGE</a:t>
            </a:r>
            <a:endParaRPr lang="pt-BR" sz="2400" b="1" dirty="0" smtClean="0"/>
          </a:p>
          <a:p>
            <a:endParaRPr lang="pt-BR" sz="2000" b="1" dirty="0" smtClean="0"/>
          </a:p>
          <a:p>
            <a:r>
              <a:rPr lang="pt-BR" b="1" dirty="0" smtClean="0"/>
              <a:t>Unidade de Gestão Estratégica - UGE</a:t>
            </a:r>
          </a:p>
          <a:p>
            <a:r>
              <a:rPr lang="pt-BR" b="1" dirty="0" smtClean="0"/>
              <a:t>Kennyston Lago (coordenação)</a:t>
            </a:r>
          </a:p>
          <a:p>
            <a:r>
              <a:rPr lang="pt-BR" b="1" dirty="0" smtClean="0"/>
              <a:t>Dênis Pedro Nunes</a:t>
            </a:r>
          </a:p>
          <a:p>
            <a:r>
              <a:rPr lang="pt-BR" b="1" dirty="0" smtClean="0"/>
              <a:t>61-3348-7783</a:t>
            </a:r>
          </a:p>
          <a:p>
            <a:endParaRPr lang="pt-BR" b="1" dirty="0" smtClean="0"/>
          </a:p>
          <a:p>
            <a:r>
              <a:rPr lang="pt-BR" b="1" dirty="0"/>
              <a:t>Unidade de Acesso à Inovação e Tecnologia– </a:t>
            </a:r>
            <a:r>
              <a:rPr lang="pt-BR" b="1" dirty="0" smtClean="0"/>
              <a:t>UAIT</a:t>
            </a:r>
          </a:p>
          <a:p>
            <a:r>
              <a:rPr lang="pt-BR" b="1" dirty="0"/>
              <a:t>Hulda Oliveira Giesbrecht</a:t>
            </a:r>
            <a:r>
              <a:rPr lang="pt-BR" b="1" dirty="0" smtClean="0"/>
              <a:t> </a:t>
            </a:r>
          </a:p>
          <a:p>
            <a:r>
              <a:rPr lang="pt-BR" b="1" dirty="0" smtClean="0"/>
              <a:t>Raquel </a:t>
            </a:r>
            <a:r>
              <a:rPr lang="pt-BR" b="1" dirty="0"/>
              <a:t>Beatriz Almeida de Minas</a:t>
            </a:r>
            <a:endParaRPr lang="pt-BR" b="1" dirty="0" smtClean="0"/>
          </a:p>
          <a:p>
            <a:endParaRPr lang="pt-BR" b="1" dirty="0"/>
          </a:p>
          <a:p>
            <a:r>
              <a:rPr lang="pt-BR" b="1" dirty="0" smtClean="0"/>
              <a:t>Unidade </a:t>
            </a:r>
            <a:r>
              <a:rPr lang="pt-BR" b="1" dirty="0"/>
              <a:t>de Atendimento </a:t>
            </a:r>
            <a:r>
              <a:rPr lang="pt-BR" b="1" dirty="0" smtClean="0"/>
              <a:t>Individual - </a:t>
            </a:r>
            <a:r>
              <a:rPr lang="pt-BR" b="1" dirty="0"/>
              <a:t>UAI </a:t>
            </a:r>
            <a:r>
              <a:rPr lang="pt-BR" b="1" dirty="0" smtClean="0"/>
              <a:t> </a:t>
            </a:r>
          </a:p>
          <a:p>
            <a:r>
              <a:rPr lang="pt-BR" b="1" dirty="0" smtClean="0"/>
              <a:t>Francisco </a:t>
            </a:r>
            <a:r>
              <a:rPr lang="pt-BR" b="1" dirty="0"/>
              <a:t>F. Canindé </a:t>
            </a:r>
            <a:r>
              <a:rPr lang="pt-BR" b="1" dirty="0" smtClean="0"/>
              <a:t>Filho</a:t>
            </a:r>
          </a:p>
          <a:p>
            <a:r>
              <a:rPr lang="pt-BR" b="1" dirty="0"/>
              <a:t>Adriana Freire de Oliveira Menegaz</a:t>
            </a:r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352786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7088</TotalTime>
  <Words>5294</Words>
  <Application>Microsoft Office PowerPoint</Application>
  <PresentationFormat>Apresentação na tela (4:3)</PresentationFormat>
  <Paragraphs>1158</Paragraphs>
  <Slides>99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99</vt:i4>
      </vt:variant>
    </vt:vector>
  </HeadingPairs>
  <TitlesOfParts>
    <vt:vector size="106" baseType="lpstr">
      <vt:lpstr>맑은 고딕</vt:lpstr>
      <vt:lpstr>Arial</vt:lpstr>
      <vt:lpstr>Arial Black</vt:lpstr>
      <vt:lpstr>Calibri</vt:lpstr>
      <vt:lpstr>Lucida Handwriting</vt:lpstr>
      <vt:lpstr>Office Theme</vt:lpstr>
      <vt:lpstr>Custom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Kennyston Costa Lago</cp:lastModifiedBy>
  <cp:revision>910</cp:revision>
  <dcterms:created xsi:type="dcterms:W3CDTF">2014-04-01T16:35:38Z</dcterms:created>
  <dcterms:modified xsi:type="dcterms:W3CDTF">2016-04-28T12:50:38Z</dcterms:modified>
</cp:coreProperties>
</file>